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758" r:id="rId3"/>
    <p:sldId id="760" r:id="rId5"/>
    <p:sldId id="769" r:id="rId6"/>
    <p:sldId id="818" r:id="rId7"/>
    <p:sldId id="819" r:id="rId8"/>
    <p:sldId id="820" r:id="rId9"/>
    <p:sldId id="827" r:id="rId10"/>
    <p:sldId id="800" r:id="rId11"/>
    <p:sldId id="865" r:id="rId12"/>
    <p:sldId id="851" r:id="rId13"/>
    <p:sldId id="853" r:id="rId14"/>
    <p:sldId id="863" r:id="rId15"/>
    <p:sldId id="828" r:id="rId16"/>
    <p:sldId id="821" r:id="rId17"/>
    <p:sldId id="844" r:id="rId18"/>
    <p:sldId id="864" r:id="rId19"/>
    <p:sldId id="839" r:id="rId20"/>
    <p:sldId id="840" r:id="rId21"/>
    <p:sldId id="809" r:id="rId22"/>
    <p:sldId id="777"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10" name="消夏" initials="消" lastIdx="1" clrIdx="9"/>
  <p:cmAuthor id="4" name="Administrator" initials="A" lastIdx="4" clrIdx="3"/>
  <p:cmAuthor id="5" name="宋洁然" initials="宋" lastIdx="2" clrIdx="1"/>
  <p:cmAuthor id="6" name="ming qiu" initials="m" lastIdx="17" clrIdx="1"/>
  <p:cmAuthor id="11" name="hoodenwan" initials="h" lastIdx="1" clrIdx="1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99CDFF"/>
    <a:srgbClr val="FFFFFF"/>
    <a:srgbClr val="FFCCCB"/>
    <a:srgbClr val="E6E6E6"/>
    <a:srgbClr val="CDFFFF"/>
    <a:srgbClr val="8FAADC"/>
    <a:srgbClr val="309049"/>
    <a:srgbClr val="C55A11"/>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79531" autoAdjust="0"/>
  </p:normalViewPr>
  <p:slideViewPr>
    <p:cSldViewPr snapToGrid="0" showGuides="1">
      <p:cViewPr>
        <p:scale>
          <a:sx n="75" d="100"/>
          <a:sy n="75" d="100"/>
        </p:scale>
        <p:origin x="564" y="76"/>
      </p:cViewPr>
      <p:guideLst>
        <p:guide orient="horz" pos="2160"/>
        <p:guide pos="3820"/>
      </p:guideLst>
    </p:cSldViewPr>
  </p:slideViewPr>
  <p:outlineViewPr>
    <p:cViewPr>
      <p:scale>
        <a:sx n="100" d="100"/>
        <a:sy n="100" d="100"/>
      </p:scale>
      <p:origin x="0" y="0"/>
    </p:cViewPr>
  </p:outlineViewPr>
  <p:notesTextViewPr>
    <p:cViewPr>
      <p:scale>
        <a:sx n="150" d="100"/>
        <a:sy n="15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37.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D3A19A2-860C-4C2E-862C-9BE61AD9FF0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53DF6F-A320-47CB-8631-288D3E54AB1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380C16A-A131-4374-B991-3372B3BD7A1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7A24343-5CEE-42DA-9984-EEAE52E20B3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23231A5-8B07-4117-8E66-2BCFF5A2AF7B}"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D4BCB13-033A-4B01-A087-AD19D7BB1D9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E9CD888-19D2-4365-8436-0BAF36A219D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845AC1F-A5BE-4381-B668-49F58746DF6C}"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23CA59-C377-459C-835A-0FA1ABF76B1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567199C-26D5-4D64-B4D7-70C3ED72ECE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E0B402E-004B-4D9E-ADBB-4F5016D2A89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E88EB-D81E-4670-83D8-89240CA0E435}"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303BD-27E7-44B1-9354-C9A836F9E9C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mc:Choice>
    <mc:Fallback>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27.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29.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31.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tags" Target="../tags/tag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tags" Target="../tags/tag8.xml"/><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11.xml"/><Relationship Id="rId3" Type="http://schemas.openxmlformats.org/officeDocument/2006/relationships/image" Target="../media/image5.jpeg"/><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image" Target="../media/image9.png"/><Relationship Id="rId7" Type="http://schemas.openxmlformats.org/officeDocument/2006/relationships/tags" Target="../tags/tag16.xml"/><Relationship Id="rId6" Type="http://schemas.openxmlformats.org/officeDocument/2006/relationships/image" Target="../media/image8.png"/><Relationship Id="rId5" Type="http://schemas.openxmlformats.org/officeDocument/2006/relationships/tags" Target="../tags/tag15.xml"/><Relationship Id="rId4" Type="http://schemas.openxmlformats.org/officeDocument/2006/relationships/image" Target="../media/image7.png"/><Relationship Id="rId3" Type="http://schemas.openxmlformats.org/officeDocument/2006/relationships/tags" Target="../tags/tag14.xml"/><Relationship Id="rId2" Type="http://schemas.openxmlformats.org/officeDocument/2006/relationships/tags" Target="../tags/tag13.xml"/><Relationship Id="rId15" Type="http://schemas.openxmlformats.org/officeDocument/2006/relationships/notesSlide" Target="../notesSlides/notesSlide7.xml"/><Relationship Id="rId14" Type="http://schemas.openxmlformats.org/officeDocument/2006/relationships/slideLayout" Target="../slideLayouts/slideLayout7.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image" Target="../media/image10.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7.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12.png"/><Relationship Id="rId3" Type="http://schemas.openxmlformats.org/officeDocument/2006/relationships/tags" Target="../tags/tag22.xml"/><Relationship Id="rId2" Type="http://schemas.openxmlformats.org/officeDocument/2006/relationships/image" Target="../media/image11.png"/><Relationship Id="rId1" Type="http://schemas.openxmlformats.org/officeDocument/2006/relationships/tags" Target="../tags/tag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12192001" cy="342899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E90303BD-27E7-44B1-9354-C9A836F9E9C5}" type="slidenum">
              <a:rPr lang="zh-CN" altLang="en-US" smtClean="0"/>
            </a:fld>
            <a:endParaRPr lang="zh-CN" altLang="en-US"/>
          </a:p>
        </p:txBody>
      </p:sp>
      <p:sp>
        <p:nvSpPr>
          <p:cNvPr id="17" name="TextBox 8"/>
          <p:cNvSpPr txBox="1"/>
          <p:nvPr/>
        </p:nvSpPr>
        <p:spPr>
          <a:xfrm>
            <a:off x="1649730" y="1693545"/>
            <a:ext cx="8893175" cy="706755"/>
          </a:xfrm>
          <a:prstGeom prst="rect">
            <a:avLst/>
          </a:prstGeom>
          <a:noFill/>
        </p:spPr>
        <p:txBody>
          <a:bodyPr wrap="square" rtlCol="0">
            <a:spAutoFit/>
          </a:bodyPr>
          <a:lstStyle/>
          <a:p>
            <a:r>
              <a:rPr lang="zh-CN" altLang="en-US" sz="4000" b="1" dirty="0">
                <a:solidFill>
                  <a:schemeClr val="bg1"/>
                </a:solidFill>
                <a:latin typeface="微软雅黑 Light" panose="020B0502040204020203" pitchFamily="34" charset="-122"/>
                <a:ea typeface="微软雅黑 Light" panose="020B0502040204020203" pitchFamily="34" charset="-122"/>
                <a:cs typeface="+mn-ea"/>
                <a:sym typeface="+mn-lt"/>
              </a:rPr>
              <a:t>自动驾驶中的多模态数据融合技术</a:t>
            </a:r>
            <a:r>
              <a:rPr lang="zh-CN" altLang="en-US" sz="4000" b="1" dirty="0">
                <a:solidFill>
                  <a:schemeClr val="bg1"/>
                </a:solidFill>
                <a:latin typeface="微软雅黑 Light" panose="020B0502040204020203" pitchFamily="34" charset="-122"/>
                <a:ea typeface="微软雅黑 Light" panose="020B0502040204020203" pitchFamily="34" charset="-122"/>
                <a:cs typeface="+mn-ea"/>
                <a:sym typeface="+mn-lt"/>
              </a:rPr>
              <a:t>分享</a:t>
            </a:r>
            <a:endParaRPr lang="zh-CN" altLang="en-US" sz="40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6" name="文本框 5"/>
          <p:cNvSpPr txBox="1"/>
          <p:nvPr/>
        </p:nvSpPr>
        <p:spPr>
          <a:xfrm>
            <a:off x="4951946" y="4217306"/>
            <a:ext cx="2288105" cy="1106805"/>
          </a:xfrm>
          <a:prstGeom prst="rect">
            <a:avLst/>
          </a:prstGeom>
          <a:noFill/>
        </p:spPr>
        <p:txBody>
          <a:bodyPr wrap="square" rtlCol="0">
            <a:spAutoFit/>
          </a:bodyPr>
          <a:lstStyle/>
          <a:p>
            <a:pPr algn="ctr"/>
            <a:r>
              <a:rPr lang="zh-CN" altLang="en-US" sz="2400" dirty="0"/>
              <a:t>万浩东</a:t>
            </a:r>
            <a:endParaRPr lang="zh-CN" altLang="en-US" sz="2400" dirty="0"/>
          </a:p>
          <a:p>
            <a:pPr algn="ctr"/>
            <a:endParaRPr lang="en-US" altLang="zh-CN" sz="2400" dirty="0"/>
          </a:p>
          <a:p>
            <a:pPr algn="ctr"/>
            <a:r>
              <a:rPr lang="en-US" altLang="zh-CN" dirty="0"/>
              <a:t>2023.01.12</a:t>
            </a:r>
            <a:endParaRPr lang="en-US" altLang="zh-CN" dirty="0"/>
          </a:p>
        </p:txBody>
      </p:sp>
      <p:sp>
        <p:nvSpPr>
          <p:cNvPr id="9" name="文本框 8"/>
          <p:cNvSpPr txBox="1"/>
          <p:nvPr/>
        </p:nvSpPr>
        <p:spPr>
          <a:xfrm>
            <a:off x="570973" y="135230"/>
            <a:ext cx="1717134" cy="369332"/>
          </a:xfrm>
          <a:prstGeom prst="rect">
            <a:avLst/>
          </a:prstGeom>
          <a:noFill/>
        </p:spPr>
        <p:txBody>
          <a:bodyPr wrap="square">
            <a:spAutoFit/>
          </a:bodyPr>
          <a:lstStyle/>
          <a:p>
            <a:pPr algn="ct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UNIC</a:t>
            </a:r>
            <a:r>
              <a:rPr lang="zh-CN" altLang="en-US" sz="1800" b="1" u="sng"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Lab</a:t>
            </a:r>
            <a:endPar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现有数据集</a:t>
            </a:r>
            <a:r>
              <a:rPr lang="en-US" altLang="zh-CN" sz="2000" baseline="30000" dirty="0">
                <a:latin typeface="微软雅黑" panose="020B0503020204020204" pitchFamily="34" charset="-122"/>
                <a:ea typeface="微软雅黑" panose="020B0503020204020204" pitchFamily="34" charset="-122"/>
              </a:rPr>
              <a:t>[5]</a:t>
            </a:r>
            <a:endParaRPr lang="en-US" altLang="zh-CN" sz="2000" baseline="30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custDataLst>
              <p:tags r:id="rId2"/>
            </p:custDataLst>
          </p:nvPr>
        </p:nvPicPr>
        <p:blipFill>
          <a:blip r:embed="rId3"/>
          <a:stretch>
            <a:fillRect/>
          </a:stretch>
        </p:blipFill>
        <p:spPr>
          <a:xfrm>
            <a:off x="2128520" y="1350010"/>
            <a:ext cx="7331710" cy="5135880"/>
          </a:xfrm>
          <a:prstGeom prst="rect">
            <a:avLst/>
          </a:prstGeom>
        </p:spPr>
      </p:pic>
      <p:sp>
        <p:nvSpPr>
          <p:cNvPr id="8" name="矩形 7"/>
          <p:cNvSpPr/>
          <p:nvPr/>
        </p:nvSpPr>
        <p:spPr>
          <a:xfrm>
            <a:off x="2221865" y="1923415"/>
            <a:ext cx="819150" cy="828675"/>
          </a:xfrm>
          <a:prstGeom prst="rect">
            <a:avLst/>
          </a:prstGeom>
          <a:noFill/>
          <a:ln w="38100">
            <a:solidFill>
              <a:srgbClr val="FF0000"/>
            </a:solidFill>
          </a:ln>
          <a:extLst>
            <a:ext uri="{909E8E84-426E-40DD-AFC4-6F175D3DCCD1}">
              <a14:hiddenFill xmlns:a14="http://schemas.microsoft.com/office/drawing/2010/main">
                <a:solidFill>
                  <a:schemeClr val="accent1">
                    <a:lumMod val="40000"/>
                    <a:lumOff val="6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雷达和图像</a:t>
            </a:r>
            <a:r>
              <a:rPr lang="zh-CN" altLang="en-US" sz="2000" dirty="0">
                <a:latin typeface="微软雅黑" panose="020B0503020204020204" pitchFamily="34" charset="-122"/>
                <a:ea typeface="微软雅黑" panose="020B0503020204020204" pitchFamily="34" charset="-122"/>
              </a:rPr>
              <a:t>数据的</a:t>
            </a:r>
            <a:r>
              <a:rPr lang="zh-CN" altLang="en-US" sz="2000" dirty="0">
                <a:latin typeface="微软雅黑" panose="020B0503020204020204" pitchFamily="34" charset="-122"/>
                <a:ea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endParaRPr>
          </a:p>
        </p:txBody>
      </p:sp>
      <p:sp>
        <p:nvSpPr>
          <p:cNvPr id="3" name="Text Box 2"/>
          <p:cNvSpPr txBox="1"/>
          <p:nvPr/>
        </p:nvSpPr>
        <p:spPr>
          <a:xfrm>
            <a:off x="982345" y="1498600"/>
            <a:ext cx="9745345" cy="2030095"/>
          </a:xfrm>
          <a:prstGeom prst="rect">
            <a:avLst/>
          </a:prstGeom>
          <a:noFill/>
        </p:spPr>
        <p:txBody>
          <a:bodyPr wrap="square" rtlCol="0">
            <a:spAutoFit/>
          </a:bodyPr>
          <a:p>
            <a:pPr marL="285750" indent="-285750">
              <a:buFont typeface="Wingdings" panose="05000000000000000000" charset="0"/>
              <a:buChar char=""/>
            </a:pPr>
            <a:r>
              <a:rPr lang="zh-CN" altLang="en-US" b="1"/>
              <a:t>图像的表示：</a:t>
            </a:r>
            <a:endParaRPr lang="zh-CN" altLang="en-US" b="1"/>
          </a:p>
          <a:p>
            <a:pPr indent="0">
              <a:buFont typeface="Wingdings" panose="05000000000000000000" charset="0"/>
              <a:buNone/>
            </a:pPr>
            <a:endParaRPr lang="zh-CN" altLang="en-US" b="1"/>
          </a:p>
          <a:p>
            <a:pPr lvl="1" indent="0">
              <a:buFont typeface="Wingdings" panose="05000000000000000000" charset="0"/>
              <a:buNone/>
            </a:pPr>
            <a:r>
              <a:rPr lang="en-US" altLang="zh-CN" dirty="0">
                <a:latin typeface="微软雅黑" panose="020B0503020204020204" pitchFamily="34" charset="-122"/>
                <a:ea typeface="微软雅黑" panose="020B0503020204020204" pitchFamily="34" charset="-122"/>
              </a:rPr>
              <a:t>	作为2D数据采集或3D对象检测和语义分割任务中最常用的传感器，单目相机提供丰富的</a:t>
            </a:r>
            <a:r>
              <a:rPr lang="en-US" altLang="zh-CN" dirty="0">
                <a:solidFill>
                  <a:srgbClr val="FF0000"/>
                </a:solidFill>
                <a:latin typeface="微软雅黑" panose="020B0503020204020204" pitchFamily="34" charset="-122"/>
                <a:ea typeface="微软雅黑" panose="020B0503020204020204" pitchFamily="34" charset="-122"/>
              </a:rPr>
              <a:t>RGB图像纹理信息</a:t>
            </a:r>
            <a:r>
              <a:rPr lang="en-US" altLang="zh-CN" dirty="0">
                <a:latin typeface="微软雅黑" panose="020B0503020204020204" pitchFamily="34" charset="-122"/>
                <a:ea typeface="微软雅黑" panose="020B0503020204020204" pitchFamily="34" charset="-122"/>
              </a:rPr>
              <a:t>。具体地，对于每个图像像素(u，v)，它具有</a:t>
            </a:r>
            <a:r>
              <a:rPr lang="en-US" altLang="zh-CN" dirty="0">
                <a:solidFill>
                  <a:srgbClr val="FF0000"/>
                </a:solidFill>
                <a:latin typeface="微软雅黑" panose="020B0503020204020204" pitchFamily="34" charset="-122"/>
                <a:ea typeface="微软雅黑" panose="020B0503020204020204" pitchFamily="34" charset="-122"/>
              </a:rPr>
              <a:t>多通道特征向量</a:t>
            </a:r>
            <a:r>
              <a:rPr lang="en-US" altLang="zh-CN" dirty="0">
                <a:latin typeface="微软雅黑" panose="020B0503020204020204" pitchFamily="34" charset="-122"/>
                <a:ea typeface="微软雅黑" panose="020B0503020204020204" pitchFamily="34" charset="-122"/>
              </a:rPr>
              <a:t>，通常包含在红、蓝、绿通道中分解的相机捕捉颜色或者其他手动设计的特征作为灰度通道。</a:t>
            </a:r>
            <a:endParaRPr lang="en-US" altLang="zh-CN" dirty="0">
              <a:latin typeface="微软雅黑" panose="020B0503020204020204" pitchFamily="34" charset="-122"/>
              <a:ea typeface="微软雅黑" panose="020B0503020204020204" pitchFamily="34" charset="-122"/>
            </a:endParaRPr>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sp>
        <p:nvSpPr>
          <p:cNvPr id="7" name="Text Box 6"/>
          <p:cNvSpPr txBox="1"/>
          <p:nvPr/>
        </p:nvSpPr>
        <p:spPr>
          <a:xfrm>
            <a:off x="1109345" y="3394075"/>
            <a:ext cx="5455285" cy="2584450"/>
          </a:xfrm>
          <a:prstGeom prst="rect">
            <a:avLst/>
          </a:prstGeom>
          <a:noFill/>
        </p:spPr>
        <p:txBody>
          <a:bodyPr wrap="square" rtlCol="0">
            <a:spAutoFit/>
          </a:bodyPr>
          <a:p>
            <a:pPr marL="285750" indent="-285750">
              <a:buFont typeface="Wingdings" panose="05000000000000000000" charset="0"/>
              <a:buChar char=""/>
            </a:pPr>
            <a:r>
              <a:rPr lang="zh-CN" altLang="en-US" b="1"/>
              <a:t>基于点的点云表示：</a:t>
            </a:r>
            <a:endParaRPr lang="zh-CN" altLang="en-US" b="1"/>
          </a:p>
          <a:p>
            <a:pPr indent="0">
              <a:buFont typeface="Wingdings" panose="05000000000000000000" charset="0"/>
              <a:buNone/>
            </a:pPr>
            <a:endParaRPr lang="zh-CN" altLang="en-US" b="1"/>
          </a:p>
          <a:p>
            <a:pPr lvl="1" indent="0">
              <a:buFont typeface="Wingdings" panose="05000000000000000000" charset="0"/>
              <a:buNone/>
            </a:pPr>
            <a:r>
              <a:rPr lang="en-US" altLang="zh-CN" dirty="0">
                <a:latin typeface="微软雅黑" panose="020B0503020204020204" pitchFamily="34" charset="-122"/>
                <a:ea typeface="微软雅黑" panose="020B0503020204020204" pitchFamily="34" charset="-122"/>
              </a:rPr>
              <a:t>	一般来说，大多数激光雷达的原始数据是类似(x，y，z，r)的</a:t>
            </a:r>
            <a:r>
              <a:rPr lang="en-US" altLang="zh-CN" dirty="0">
                <a:solidFill>
                  <a:srgbClr val="FF0000"/>
                </a:solidFill>
                <a:latin typeface="微软雅黑" panose="020B0503020204020204" pitchFamily="34" charset="-122"/>
                <a:ea typeface="微软雅黑" panose="020B0503020204020204" pitchFamily="34" charset="-122"/>
              </a:rPr>
              <a:t>四元数</a:t>
            </a:r>
            <a:r>
              <a:rPr lang="en-US" altLang="zh-CN" dirty="0">
                <a:latin typeface="微软雅黑" panose="020B0503020204020204" pitchFamily="34" charset="-122"/>
                <a:ea typeface="微软雅黑" panose="020B0503020204020204" pitchFamily="34" charset="-122"/>
              </a:rPr>
              <a:t>，其中r代表每个点的反射率。不同的质地导致不同的输入反射率，它在几个任务中提供更多信息 。</a:t>
            </a:r>
            <a:endParaRPr lang="en-US" altLang="zh-CN" dirty="0">
              <a:latin typeface="微软雅黑" panose="020B0503020204020204" pitchFamily="34" charset="-122"/>
              <a:ea typeface="微软雅黑" panose="020B0503020204020204" pitchFamily="34" charset="-122"/>
            </a:endParaRPr>
          </a:p>
          <a:p>
            <a:pPr lvl="1" indent="0">
              <a:buFont typeface="Wingdings" panose="05000000000000000000" charset="0"/>
              <a:buNone/>
            </a:pPr>
            <a:r>
              <a:rPr lang="en-US" altLang="zh-CN" dirty="0">
                <a:latin typeface="微软雅黑" panose="020B0503020204020204" pitchFamily="34" charset="-122"/>
                <a:ea typeface="微软雅黑" panose="020B0503020204020204" pitchFamily="34" charset="-122"/>
              </a:rPr>
              <a:t>为了合并LiDAR数据，一些方法通过基于点的特征提取直接使用点 。然而，点的四元数表示存在</a:t>
            </a:r>
            <a:r>
              <a:rPr lang="en-US" altLang="zh-CN" dirty="0">
                <a:solidFill>
                  <a:srgbClr val="FF0000"/>
                </a:solidFill>
                <a:latin typeface="微软雅黑" panose="020B0503020204020204" pitchFamily="34" charset="-122"/>
                <a:ea typeface="微软雅黑" panose="020B0503020204020204" pitchFamily="34" charset="-122"/>
              </a:rPr>
              <a:t>冗余或速度</a:t>
            </a:r>
            <a:r>
              <a:rPr lang="zh-CN" altLang="en-US" dirty="0">
                <a:solidFill>
                  <a:srgbClr val="FF0000"/>
                </a:solidFill>
                <a:latin typeface="微软雅黑" panose="020B0503020204020204" pitchFamily="34" charset="-122"/>
                <a:ea typeface="微软雅黑" panose="020B0503020204020204" pitchFamily="34" charset="-122"/>
              </a:rPr>
              <a:t>慢</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缺点。</a:t>
            </a:r>
            <a:endParaRPr lang="en-US" altLang="zh-CN" dirty="0">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2"/>
          <a:srcRect r="1389" b="8233"/>
          <a:stretch>
            <a:fillRect/>
          </a:stretch>
        </p:blipFill>
        <p:spPr>
          <a:xfrm>
            <a:off x="7061835" y="3615055"/>
            <a:ext cx="4140835" cy="26549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雷达和图像</a:t>
            </a:r>
            <a:r>
              <a:rPr lang="zh-CN" altLang="en-US" sz="2000" dirty="0">
                <a:latin typeface="微软雅黑" panose="020B0503020204020204" pitchFamily="34" charset="-122"/>
                <a:ea typeface="微软雅黑" panose="020B0503020204020204" pitchFamily="34" charset="-122"/>
              </a:rPr>
              <a:t>数据的</a:t>
            </a:r>
            <a:r>
              <a:rPr lang="zh-CN" altLang="en-US" sz="2000" dirty="0">
                <a:latin typeface="微软雅黑" panose="020B0503020204020204" pitchFamily="34" charset="-122"/>
                <a:ea typeface="微软雅黑" panose="020B0503020204020204" pitchFamily="34" charset="-122"/>
              </a:rPr>
              <a:t>表示</a:t>
            </a:r>
            <a:endParaRPr lang="zh-CN" altLang="en-US" sz="2000" dirty="0">
              <a:latin typeface="微软雅黑" panose="020B0503020204020204" pitchFamily="34" charset="-122"/>
              <a:ea typeface="微软雅黑" panose="020B0503020204020204" pitchFamily="34" charset="-122"/>
            </a:endParaRPr>
          </a:p>
        </p:txBody>
      </p:sp>
      <p:sp>
        <p:nvSpPr>
          <p:cNvPr id="3" name="Text Box 2"/>
          <p:cNvSpPr txBox="1"/>
          <p:nvPr/>
        </p:nvSpPr>
        <p:spPr>
          <a:xfrm>
            <a:off x="835660" y="1323340"/>
            <a:ext cx="6523990" cy="2306955"/>
          </a:xfrm>
          <a:prstGeom prst="rect">
            <a:avLst/>
          </a:prstGeom>
          <a:noFill/>
        </p:spPr>
        <p:txBody>
          <a:bodyPr wrap="square" rtlCol="0">
            <a:spAutoFit/>
          </a:bodyPr>
          <a:p>
            <a:pPr marL="285750" indent="-285750">
              <a:buFont typeface="Wingdings" panose="05000000000000000000" charset="0"/>
              <a:buChar char=""/>
            </a:pPr>
            <a:r>
              <a:rPr lang="zh-CN" altLang="en-US" b="1"/>
              <a:t>基于体素的</a:t>
            </a:r>
            <a:r>
              <a:rPr lang="zh-CN" altLang="en-US" b="1"/>
              <a:t>点云表示：</a:t>
            </a:r>
            <a:endParaRPr lang="zh-CN" altLang="en-US" b="1"/>
          </a:p>
          <a:p>
            <a:pPr indent="0">
              <a:buFont typeface="Wingdings" panose="05000000000000000000" charset="0"/>
              <a:buNone/>
            </a:pPr>
            <a:endParaRPr lang="zh-CN" altLang="en-US" b="1"/>
          </a:p>
          <a:p>
            <a:pPr lvl="1" indent="0">
              <a:buFont typeface="Wingdings" panose="05000000000000000000" charset="0"/>
              <a:buNone/>
            </a:pPr>
            <a:r>
              <a:rPr lang="en-US" altLang="zh-CN" dirty="0">
                <a:latin typeface="微软雅黑" panose="020B0503020204020204" pitchFamily="34" charset="-122"/>
                <a:ea typeface="微软雅黑" panose="020B0503020204020204" pitchFamily="34" charset="-122"/>
              </a:rPr>
              <a:t>	一些工作利用三维卷积神经网络，将三维空间离散为</a:t>
            </a:r>
            <a:r>
              <a:rPr lang="en-US" altLang="zh-CN" dirty="0">
                <a:solidFill>
                  <a:srgbClr val="FF0000"/>
                </a:solidFill>
                <a:latin typeface="微软雅黑" panose="020B0503020204020204" pitchFamily="34" charset="-122"/>
                <a:ea typeface="微软雅黑" panose="020B0503020204020204" pitchFamily="34" charset="-122"/>
              </a:rPr>
              <a:t>三维体素</a:t>
            </a:r>
            <a:r>
              <a:rPr lang="en-US" altLang="zh-CN" dirty="0">
                <a:latin typeface="微软雅黑" panose="020B0503020204020204" pitchFamily="34" charset="-122"/>
                <a:ea typeface="微软雅黑" panose="020B0503020204020204" pitchFamily="34" charset="-122"/>
              </a:rPr>
              <a:t>，表示为Xv={x1, x2, x3 … xn}，其中每个xi表示为xi={si, vi}的特征向量。si代表体素化长方体的质心，vi代表一些基于统计的局部信息。</a:t>
            </a:r>
            <a:endParaRPr lang="en-US" altLang="zh-CN" dirty="0">
              <a:latin typeface="微软雅黑" panose="020B0503020204020204" pitchFamily="34" charset="-122"/>
              <a:ea typeface="微软雅黑" panose="020B0503020204020204" pitchFamily="34" charset="-122"/>
            </a:endParaRPr>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pic>
        <p:nvPicPr>
          <p:cNvPr id="8" name="Picture 7"/>
          <p:cNvPicPr>
            <a:picLocks noChangeAspect="1"/>
          </p:cNvPicPr>
          <p:nvPr/>
        </p:nvPicPr>
        <p:blipFill>
          <a:blip r:embed="rId2"/>
          <a:stretch>
            <a:fillRect/>
          </a:stretch>
        </p:blipFill>
        <p:spPr>
          <a:xfrm>
            <a:off x="8128000" y="924560"/>
            <a:ext cx="2107565" cy="2435860"/>
          </a:xfrm>
          <a:prstGeom prst="rect">
            <a:avLst/>
          </a:prstGeom>
        </p:spPr>
      </p:pic>
      <p:sp>
        <p:nvSpPr>
          <p:cNvPr id="10" name="Text Box 9"/>
          <p:cNvSpPr txBox="1"/>
          <p:nvPr/>
        </p:nvSpPr>
        <p:spPr>
          <a:xfrm>
            <a:off x="4903470" y="3912870"/>
            <a:ext cx="6523990" cy="1753235"/>
          </a:xfrm>
          <a:prstGeom prst="rect">
            <a:avLst/>
          </a:prstGeom>
          <a:noFill/>
        </p:spPr>
        <p:txBody>
          <a:bodyPr wrap="square" rtlCol="0">
            <a:spAutoFit/>
          </a:bodyPr>
          <a:p>
            <a:pPr marL="285750" indent="-285750">
              <a:buFont typeface="Wingdings" panose="05000000000000000000" charset="0"/>
              <a:buChar char=""/>
            </a:pPr>
            <a:r>
              <a:rPr lang="zh-CN" altLang="en-US" b="1"/>
              <a:t>基于2D映射的点云表示：</a:t>
            </a:r>
            <a:endParaRPr lang="zh-CN" altLang="en-US" b="1"/>
          </a:p>
          <a:p>
            <a:pPr indent="0">
              <a:buFont typeface="Wingdings" panose="05000000000000000000" charset="0"/>
              <a:buNone/>
            </a:pPr>
            <a:endParaRPr lang="zh-CN" altLang="en-US" b="1"/>
          </a:p>
          <a:p>
            <a:pPr lvl="1" indent="0">
              <a:buFont typeface="Wingdings" panose="05000000000000000000" charset="0"/>
              <a:buNone/>
            </a:pPr>
            <a:r>
              <a:rPr lang="en-US" altLang="zh-CN" dirty="0">
                <a:latin typeface="微软雅黑" panose="020B0503020204020204" pitchFamily="34" charset="-122"/>
                <a:ea typeface="微软雅黑" panose="020B0503020204020204" pitchFamily="34" charset="-122"/>
              </a:rPr>
              <a:t>	一些工作不是提出新的网络结构，而是利用复杂的2D CNN主干对点云进行编码。具体来说，他们试图将激光雷达数据作为两种常见类型投影到图像空间，包括</a:t>
            </a:r>
            <a:r>
              <a:rPr lang="en-US" altLang="zh-CN" dirty="0">
                <a:solidFill>
                  <a:srgbClr val="FF0000"/>
                </a:solidFill>
                <a:latin typeface="微软雅黑" panose="020B0503020204020204" pitchFamily="34" charset="-122"/>
                <a:ea typeface="微软雅黑" panose="020B0503020204020204" pitchFamily="34" charset="-122"/>
              </a:rPr>
              <a:t>相机平面图(CPM)和鸟瞰图(BEV)</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11" name="Picture 10"/>
          <p:cNvPicPr>
            <a:picLocks noChangeAspect="1"/>
          </p:cNvPicPr>
          <p:nvPr/>
        </p:nvPicPr>
        <p:blipFill>
          <a:blip r:embed="rId3"/>
          <a:srcRect r="583" b="-1067"/>
          <a:stretch>
            <a:fillRect/>
          </a:stretch>
        </p:blipFill>
        <p:spPr>
          <a:xfrm>
            <a:off x="447040" y="3098165"/>
            <a:ext cx="3250565" cy="38703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融合</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cxnSp>
        <p:nvCxnSpPr>
          <p:cNvPr id="7" name="直接连接符 6"/>
          <p:cNvCxnSpPr/>
          <p:nvPr>
            <p:custDataLst>
              <p:tags r:id="rId2"/>
            </p:custDataLst>
          </p:nvPr>
        </p:nvCxnSpPr>
        <p:spPr>
          <a:xfrm>
            <a:off x="6096000" y="1847215"/>
            <a:ext cx="0" cy="4657090"/>
          </a:xfrm>
          <a:prstGeom prst="line">
            <a:avLst/>
          </a:prstGeom>
          <a:ln w="19050" cmpd="sng">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661035" y="1847215"/>
            <a:ext cx="4989195" cy="2174240"/>
          </a:xfrm>
          <a:prstGeom prst="rect">
            <a:avLst/>
          </a:prstGeom>
        </p:spPr>
      </p:pic>
      <p:pic>
        <p:nvPicPr>
          <p:cNvPr id="11" name="图片 10"/>
          <p:cNvPicPr>
            <a:picLocks noChangeAspect="1"/>
          </p:cNvPicPr>
          <p:nvPr/>
        </p:nvPicPr>
        <p:blipFill>
          <a:blip r:embed="rId4"/>
          <a:stretch>
            <a:fillRect/>
          </a:stretch>
        </p:blipFill>
        <p:spPr>
          <a:xfrm>
            <a:off x="6485890" y="1688465"/>
            <a:ext cx="5706110" cy="2492375"/>
          </a:xfrm>
          <a:prstGeom prst="rect">
            <a:avLst/>
          </a:prstGeom>
        </p:spPr>
      </p:pic>
      <p:sp>
        <p:nvSpPr>
          <p:cNvPr id="3" name="Text Box 2"/>
          <p:cNvSpPr txBox="1"/>
          <p:nvPr/>
        </p:nvSpPr>
        <p:spPr>
          <a:xfrm>
            <a:off x="661035" y="1323340"/>
            <a:ext cx="6523990" cy="1198880"/>
          </a:xfrm>
          <a:prstGeom prst="rect">
            <a:avLst/>
          </a:prstGeom>
          <a:noFill/>
        </p:spPr>
        <p:txBody>
          <a:bodyPr wrap="square" rtlCol="0">
            <a:spAutoFit/>
          </a:bodyPr>
          <a:p>
            <a:pPr marL="285750" indent="-285750">
              <a:buFont typeface="Wingdings" panose="05000000000000000000" charset="0"/>
              <a:buChar char=""/>
            </a:pPr>
            <a:r>
              <a:rPr lang="zh-CN" altLang="en-US" b="1"/>
              <a:t>前期</a:t>
            </a:r>
            <a:r>
              <a:rPr lang="zh-CN" altLang="en-US" b="1"/>
              <a:t>融合：</a:t>
            </a:r>
            <a:endParaRPr lang="zh-CN" altLang="en-US" b="1"/>
          </a:p>
          <a:p>
            <a:pPr indent="0">
              <a:buFont typeface="Wingdings" panose="05000000000000000000" charset="0"/>
              <a:buNone/>
            </a:pPr>
            <a:endParaRPr lang="zh-CN" altLang="en-US" b="1"/>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sp>
        <p:nvSpPr>
          <p:cNvPr id="8" name="Text Box 7"/>
          <p:cNvSpPr txBox="1"/>
          <p:nvPr/>
        </p:nvSpPr>
        <p:spPr>
          <a:xfrm>
            <a:off x="6379845" y="1323340"/>
            <a:ext cx="4363720" cy="1198880"/>
          </a:xfrm>
          <a:prstGeom prst="rect">
            <a:avLst/>
          </a:prstGeom>
          <a:noFill/>
        </p:spPr>
        <p:txBody>
          <a:bodyPr wrap="square" rtlCol="0">
            <a:spAutoFit/>
          </a:bodyPr>
          <a:p>
            <a:pPr marL="285750" indent="-285750">
              <a:buFont typeface="Wingdings" panose="05000000000000000000" charset="0"/>
              <a:buChar char=""/>
            </a:pPr>
            <a:r>
              <a:rPr lang="zh-CN" altLang="en-US" b="1"/>
              <a:t>特征融合：</a:t>
            </a:r>
            <a:endParaRPr lang="zh-CN" altLang="en-US" b="1"/>
          </a:p>
          <a:p>
            <a:pPr indent="0">
              <a:buFont typeface="Wingdings" panose="05000000000000000000" charset="0"/>
              <a:buNone/>
            </a:pPr>
            <a:endParaRPr lang="zh-CN" altLang="en-US" b="1"/>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pic>
        <p:nvPicPr>
          <p:cNvPr id="12" name="图片 2"/>
          <p:cNvPicPr>
            <a:picLocks noChangeAspect="1"/>
          </p:cNvPicPr>
          <p:nvPr/>
        </p:nvPicPr>
        <p:blipFill>
          <a:blip r:embed="rId5"/>
          <a:stretch>
            <a:fillRect/>
          </a:stretch>
        </p:blipFill>
        <p:spPr>
          <a:xfrm>
            <a:off x="533400" y="4472940"/>
            <a:ext cx="5038090" cy="2296795"/>
          </a:xfrm>
          <a:prstGeom prst="rect">
            <a:avLst/>
          </a:prstGeom>
        </p:spPr>
      </p:pic>
      <p:pic>
        <p:nvPicPr>
          <p:cNvPr id="13" name="图片 7"/>
          <p:cNvPicPr>
            <a:picLocks noChangeAspect="1"/>
          </p:cNvPicPr>
          <p:nvPr/>
        </p:nvPicPr>
        <p:blipFill>
          <a:blip r:embed="rId6"/>
          <a:stretch>
            <a:fillRect/>
          </a:stretch>
        </p:blipFill>
        <p:spPr>
          <a:xfrm>
            <a:off x="6379845" y="4561840"/>
            <a:ext cx="5099050" cy="2296160"/>
          </a:xfrm>
          <a:prstGeom prst="rect">
            <a:avLst/>
          </a:prstGeom>
        </p:spPr>
      </p:pic>
      <p:sp>
        <p:nvSpPr>
          <p:cNvPr id="14" name="Text Box 13"/>
          <p:cNvSpPr txBox="1"/>
          <p:nvPr/>
        </p:nvSpPr>
        <p:spPr>
          <a:xfrm>
            <a:off x="717550" y="3982085"/>
            <a:ext cx="6523990" cy="1198880"/>
          </a:xfrm>
          <a:prstGeom prst="rect">
            <a:avLst/>
          </a:prstGeom>
          <a:noFill/>
        </p:spPr>
        <p:txBody>
          <a:bodyPr wrap="square" rtlCol="0">
            <a:spAutoFit/>
          </a:bodyPr>
          <a:p>
            <a:pPr marL="285750" indent="-285750">
              <a:buFont typeface="Wingdings" panose="05000000000000000000" charset="0"/>
              <a:buChar char=""/>
            </a:pPr>
            <a:r>
              <a:rPr lang="zh-CN" altLang="en-US" b="1"/>
              <a:t>后期融合：</a:t>
            </a:r>
            <a:endParaRPr lang="zh-CN" altLang="en-US" b="1"/>
          </a:p>
          <a:p>
            <a:pPr indent="0">
              <a:buFont typeface="Wingdings" panose="05000000000000000000" charset="0"/>
              <a:buNone/>
            </a:pPr>
            <a:endParaRPr lang="zh-CN" altLang="en-US" b="1"/>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sp>
        <p:nvSpPr>
          <p:cNvPr id="15" name="Text Box 14"/>
          <p:cNvSpPr txBox="1"/>
          <p:nvPr/>
        </p:nvSpPr>
        <p:spPr>
          <a:xfrm>
            <a:off x="6498590" y="4084320"/>
            <a:ext cx="6523990" cy="1198880"/>
          </a:xfrm>
          <a:prstGeom prst="rect">
            <a:avLst/>
          </a:prstGeom>
          <a:noFill/>
        </p:spPr>
        <p:txBody>
          <a:bodyPr wrap="square" rtlCol="0">
            <a:spAutoFit/>
          </a:bodyPr>
          <a:p>
            <a:pPr marL="285750" indent="-285750">
              <a:buFont typeface="Wingdings" panose="05000000000000000000" charset="0"/>
              <a:buChar char=""/>
            </a:pPr>
            <a:r>
              <a:rPr lang="zh-CN" altLang="en-US" b="1"/>
              <a:t>非</a:t>
            </a:r>
            <a:r>
              <a:rPr lang="zh-CN" altLang="en-US" b="1"/>
              <a:t>对称融合：</a:t>
            </a:r>
            <a:endParaRPr lang="zh-CN" altLang="en-US" b="1"/>
          </a:p>
          <a:p>
            <a:pPr indent="0">
              <a:buFont typeface="Wingdings" panose="05000000000000000000" charset="0"/>
              <a:buNone/>
            </a:pPr>
            <a:endParaRPr lang="zh-CN" altLang="en-US" b="1"/>
          </a:p>
          <a:p>
            <a:pPr lvl="1" indent="0">
              <a:buFont typeface="Wingdings" panose="05000000000000000000" charset="0"/>
              <a:buNone/>
            </a:pPr>
            <a:endParaRPr lang="zh-CN" altLang="en-US"/>
          </a:p>
          <a:p>
            <a:pPr lvl="1" indent="0">
              <a:buFont typeface="Wingdings" panose="05000000000000000000"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aphicFrame>
        <p:nvGraphicFramePr>
          <p:cNvPr id="8" name="表格 7"/>
          <p:cNvGraphicFramePr/>
          <p:nvPr>
            <p:custDataLst>
              <p:tags r:id="rId1"/>
            </p:custDataLst>
          </p:nvPr>
        </p:nvGraphicFramePr>
        <p:xfrm>
          <a:off x="82550" y="2051050"/>
          <a:ext cx="12026900" cy="2804160"/>
        </p:xfrm>
        <a:graphic>
          <a:graphicData uri="http://schemas.openxmlformats.org/drawingml/2006/table">
            <a:tbl>
              <a:tblPr firstRow="1" bandRow="1">
                <a:tableStyleId>{5C22544A-7EE6-4342-B048-85BDC9FD1C3A}</a:tableStyleId>
              </a:tblPr>
              <a:tblGrid>
                <a:gridCol w="3006725"/>
                <a:gridCol w="3088005"/>
                <a:gridCol w="2925445"/>
                <a:gridCol w="3006725"/>
              </a:tblGrid>
              <a:tr h="337185">
                <a:tc>
                  <a:txBody>
                    <a:bodyPr/>
                    <a:p>
                      <a:pPr>
                        <a:buNone/>
                      </a:pPr>
                      <a:r>
                        <a:rPr lang="zh-CN" altLang="en-US"/>
                        <a:t>名称</a:t>
                      </a:r>
                      <a:endParaRPr lang="zh-CN" altLang="en-US"/>
                    </a:p>
                  </a:txBody>
                  <a:tcPr/>
                </a:tc>
                <a:tc>
                  <a:txBody>
                    <a:bodyPr/>
                    <a:p>
                      <a:pPr>
                        <a:buNone/>
                      </a:pPr>
                      <a:r>
                        <a:rPr lang="zh-CN" altLang="en-US"/>
                        <a:t>代表工作</a:t>
                      </a:r>
                      <a:endParaRPr lang="zh-CN" altLang="en-US"/>
                    </a:p>
                  </a:txBody>
                  <a:tcPr/>
                </a:tc>
                <a:tc>
                  <a:txBody>
                    <a:bodyPr/>
                    <a:p>
                      <a:pPr>
                        <a:buNone/>
                      </a:pPr>
                      <a:r>
                        <a:rPr lang="zh-CN" altLang="en-US"/>
                        <a:t>优势</a:t>
                      </a:r>
                      <a:endParaRPr lang="zh-CN" altLang="en-US"/>
                    </a:p>
                  </a:txBody>
                  <a:tcPr/>
                </a:tc>
                <a:tc>
                  <a:txBody>
                    <a:bodyPr/>
                    <a:p>
                      <a:pPr>
                        <a:buNone/>
                      </a:pPr>
                      <a:r>
                        <a:rPr lang="zh-CN" altLang="en-US"/>
                        <a:t>劣势</a:t>
                      </a:r>
                      <a:endParaRPr lang="zh-CN" altLang="en-US"/>
                    </a:p>
                  </a:txBody>
                  <a:tcPr/>
                </a:tc>
              </a:tr>
              <a:tr h="579120">
                <a:tc>
                  <a:txBody>
                    <a:bodyPr/>
                    <a:p>
                      <a:pPr algn="ctr">
                        <a:buNone/>
                      </a:pPr>
                      <a:r>
                        <a:rPr lang="en-US" altLang="zh-CN" sz="1600"/>
                        <a:t>Early Fusion</a:t>
                      </a:r>
                      <a:endParaRPr lang="en-US" altLang="zh-CN" sz="1600"/>
                    </a:p>
                  </a:txBody>
                  <a:tcPr/>
                </a:tc>
                <a:tc>
                  <a:txBody>
                    <a:bodyPr/>
                    <a:p>
                      <a:pPr algn="ctr">
                        <a:buNone/>
                      </a:pPr>
                      <a:r>
                        <a:rPr lang="en-US" altLang="zh-CN" sz="1600"/>
                        <a:t>RRPN</a:t>
                      </a:r>
                      <a:r>
                        <a:rPr lang="zh-CN" altLang="en-US" sz="1600"/>
                        <a:t>，</a:t>
                      </a:r>
                      <a:r>
                        <a:rPr lang="en-US" altLang="zh-CN" sz="1600"/>
                        <a:t> RadSegNet</a:t>
                      </a:r>
                      <a:endParaRPr lang="en-US" altLang="zh-CN" sz="1600"/>
                    </a:p>
                  </a:txBody>
                  <a:tcPr/>
                </a:tc>
                <a:tc>
                  <a:txBody>
                    <a:bodyPr/>
                    <a:p>
                      <a:pPr algn="ctr">
                        <a:buNone/>
                      </a:pPr>
                      <a:r>
                        <a:rPr lang="zh-CN" altLang="en-US" sz="1600"/>
                        <a:t>最小化数据损失，融合简便</a:t>
                      </a:r>
                      <a:endParaRPr lang="zh-CN" altLang="en-US" sz="1600"/>
                    </a:p>
                  </a:txBody>
                  <a:tcPr/>
                </a:tc>
                <a:tc>
                  <a:txBody>
                    <a:bodyPr/>
                    <a:p>
                      <a:pPr algn="ctr">
                        <a:buNone/>
                      </a:pPr>
                      <a:r>
                        <a:rPr lang="zh-CN" altLang="en-US" sz="1600"/>
                        <a:t>实时性，检测结果受</a:t>
                      </a:r>
                      <a:r>
                        <a:rPr lang="en-US" altLang="zh-CN" sz="1600"/>
                        <a:t>Radar</a:t>
                      </a:r>
                      <a:r>
                        <a:rPr lang="zh-CN" altLang="en-US" sz="1600"/>
                        <a:t>点云数量影响较大</a:t>
                      </a:r>
                      <a:endParaRPr lang="zh-CN" altLang="en-US" sz="1600"/>
                    </a:p>
                  </a:txBody>
                  <a:tcPr/>
                </a:tc>
              </a:tr>
              <a:tr h="579120">
                <a:tc>
                  <a:txBody>
                    <a:bodyPr/>
                    <a:p>
                      <a:pPr algn="ctr">
                        <a:buNone/>
                      </a:pPr>
                      <a:r>
                        <a:rPr lang="en-US" altLang="zh-CN" sz="1600"/>
                        <a:t>Feature Fusion</a:t>
                      </a:r>
                      <a:endParaRPr lang="en-US" altLang="zh-CN" sz="1600"/>
                    </a:p>
                  </a:txBody>
                  <a:tcPr/>
                </a:tc>
                <a:tc>
                  <a:txBody>
                    <a:bodyPr/>
                    <a:p>
                      <a:pPr algn="ctr">
                        <a:buNone/>
                      </a:pPr>
                      <a:r>
                        <a:rPr lang="en-US" altLang="zh-CN" sz="1600"/>
                        <a:t>CRFNet</a:t>
                      </a:r>
                      <a:r>
                        <a:rPr lang="zh-CN" altLang="en-US" sz="1600"/>
                        <a:t>，</a:t>
                      </a:r>
                      <a:r>
                        <a:rPr lang="en-US" altLang="zh-CN" sz="1600"/>
                        <a:t> CenterFusion</a:t>
                      </a:r>
                      <a:endParaRPr lang="en-US" altLang="zh-CN" sz="1600"/>
                    </a:p>
                  </a:txBody>
                  <a:tcPr/>
                </a:tc>
                <a:tc>
                  <a:txBody>
                    <a:bodyPr/>
                    <a:p>
                      <a:pPr algn="ctr">
                        <a:buNone/>
                      </a:pPr>
                      <a:r>
                        <a:rPr lang="zh-CN" altLang="en-US" sz="1600"/>
                        <a:t>充分利用传感器信息达到模态互补</a:t>
                      </a:r>
                      <a:endParaRPr lang="zh-CN" altLang="en-US" sz="1600"/>
                    </a:p>
                  </a:txBody>
                  <a:tcPr/>
                </a:tc>
                <a:tc>
                  <a:txBody>
                    <a:bodyPr/>
                    <a:p>
                      <a:pPr algn="ctr">
                        <a:buNone/>
                      </a:pPr>
                      <a:r>
                        <a:rPr lang="zh-CN" altLang="en-US" sz="1600"/>
                        <a:t>传感器信噪比不一，可能影响</a:t>
                      </a:r>
                      <a:r>
                        <a:rPr lang="zh-CN" altLang="en-US" sz="1600"/>
                        <a:t>检测效果</a:t>
                      </a:r>
                      <a:endParaRPr lang="zh-CN" altLang="en-US" sz="1600"/>
                    </a:p>
                  </a:txBody>
                  <a:tcPr/>
                </a:tc>
              </a:tr>
              <a:tr h="640080">
                <a:tc>
                  <a:txBody>
                    <a:bodyPr/>
                    <a:p>
                      <a:pPr algn="ctr">
                        <a:buNone/>
                      </a:pPr>
                      <a:r>
                        <a:rPr lang="en-US" altLang="zh-CN" sz="1600"/>
                        <a:t>Late Fusion</a:t>
                      </a:r>
                      <a:endParaRPr lang="en-US" altLang="zh-CN" sz="1600"/>
                    </a:p>
                  </a:txBody>
                  <a:tcPr/>
                </a:tc>
                <a:tc>
                  <a:txBody>
                    <a:bodyPr/>
                    <a:p>
                      <a:pPr algn="ctr">
                        <a:buNone/>
                      </a:pPr>
                      <a:r>
                        <a:rPr lang="en-US" altLang="zh-CN" sz="1600"/>
                        <a:t>Yodar</a:t>
                      </a:r>
                      <a:endParaRPr lang="en-US" altLang="zh-CN" sz="1600"/>
                    </a:p>
                    <a:p>
                      <a:pPr algn="ctr">
                        <a:buNone/>
                      </a:pPr>
                      <a:endParaRPr lang="en-US" altLang="zh-CN" sz="1600"/>
                    </a:p>
                  </a:txBody>
                  <a:tcPr/>
                </a:tc>
                <a:tc>
                  <a:txBody>
                    <a:bodyPr/>
                    <a:p>
                      <a:pPr algn="ctr">
                        <a:buNone/>
                      </a:pPr>
                      <a:r>
                        <a:rPr lang="zh-CN" altLang="en-US" sz="1600"/>
                        <a:t>各模态分支拥有更大灵活性</a:t>
                      </a:r>
                      <a:endParaRPr lang="zh-CN" altLang="en-US" sz="1600"/>
                    </a:p>
                  </a:txBody>
                  <a:tcPr/>
                </a:tc>
                <a:tc>
                  <a:txBody>
                    <a:bodyPr/>
                    <a:p>
                      <a:pPr algn="ctr">
                        <a:buNone/>
                      </a:pPr>
                      <a:r>
                        <a:rPr lang="zh-CN" altLang="en-US" sz="1600"/>
                        <a:t>不能有效发挥模态之间的互补性</a:t>
                      </a:r>
                      <a:endParaRPr lang="zh-CN" altLang="en-US" sz="1600"/>
                    </a:p>
                  </a:txBody>
                  <a:tcPr/>
                </a:tc>
              </a:tr>
              <a:tr h="640080">
                <a:tc>
                  <a:txBody>
                    <a:bodyPr/>
                    <a:p>
                      <a:pPr algn="ctr">
                        <a:buNone/>
                      </a:pPr>
                      <a:r>
                        <a:rPr lang="en-US" altLang="zh-CN" sz="1600"/>
                        <a:t>Asymmetry Fusion</a:t>
                      </a:r>
                      <a:endParaRPr lang="en-US" altLang="zh-CN" sz="1600"/>
                    </a:p>
                  </a:txBody>
                  <a:tcPr/>
                </a:tc>
                <a:tc>
                  <a:txBody>
                    <a:bodyPr/>
                    <a:p>
                      <a:pPr algn="ctr">
                        <a:buNone/>
                      </a:pPr>
                      <a:r>
                        <a:rPr lang="en-US" altLang="zh-CN" sz="1600"/>
                        <a:t>CRAFT</a:t>
                      </a:r>
                      <a:r>
                        <a:rPr lang="zh-CN" altLang="en-US" sz="1600"/>
                        <a:t>，</a:t>
                      </a:r>
                      <a:r>
                        <a:rPr lang="en-US" altLang="zh-CN" sz="1600"/>
                        <a:t>RCBEV</a:t>
                      </a:r>
                      <a:endParaRPr lang="en-US" altLang="zh-CN" sz="1600"/>
                    </a:p>
                  </a:txBody>
                  <a:tcPr/>
                </a:tc>
                <a:tc>
                  <a:txBody>
                    <a:bodyPr/>
                    <a:p>
                      <a:pPr algn="ctr">
                        <a:buNone/>
                      </a:pPr>
                      <a:r>
                        <a:rPr lang="zh-CN" altLang="en-US" sz="1600"/>
                        <a:t>能够充分利用多个</a:t>
                      </a:r>
                      <a:r>
                        <a:rPr lang="zh-CN" altLang="en-US" sz="1600"/>
                        <a:t>阶段融合的优势</a:t>
                      </a:r>
                      <a:endParaRPr lang="zh-CN" altLang="en-US" sz="1600"/>
                    </a:p>
                  </a:txBody>
                  <a:tcPr/>
                </a:tc>
                <a:tc>
                  <a:txBody>
                    <a:bodyPr/>
                    <a:p>
                      <a:pPr algn="ctr">
                        <a:buNone/>
                      </a:pPr>
                      <a:r>
                        <a:rPr lang="zh-CN" altLang="en-US" sz="1600"/>
                        <a:t>实时性、多阶段组合设计复杂</a:t>
                      </a:r>
                      <a:endParaRPr lang="zh-CN" altLang="en-US" sz="1600"/>
                    </a:p>
                  </a:txBody>
                  <a:tcPr/>
                </a:tc>
              </a:tr>
            </a:tbl>
          </a:graphicData>
        </a:graphic>
      </p:graphicFrame>
      <p:sp>
        <p:nvSpPr>
          <p:cNvPr id="3" name="文本框 16"/>
          <p:cNvSpPr txBox="1"/>
          <p:nvPr>
            <p:custDataLst>
              <p:tags r:id="rId2"/>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融合</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目前主流融合技术介绍</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三</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融合方法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时间线</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17550" y="1520190"/>
            <a:ext cx="10582275" cy="4638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8"/>
          <p:cNvSpPr txBox="1"/>
          <p:nvPr/>
        </p:nvSpPr>
        <p:spPr>
          <a:xfrm>
            <a:off x="882649" y="135230"/>
            <a:ext cx="401574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目录</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p:cNvSpPr>
            <a:spLocks noGrp="1"/>
          </p:cNvSpPr>
          <p:nvPr>
            <p:ph type="sldNum" sz="quarter" idx="12"/>
          </p:nvPr>
        </p:nvSpPr>
        <p:spPr/>
        <p:txBody>
          <a:bodyPr/>
          <a:lstStyle/>
          <a:p>
            <a:fld id="{E90303BD-27E7-44B1-9354-C9A836F9E9C5}" type="slidenum">
              <a:rPr lang="zh-CN" altLang="en-US" smtClean="0"/>
            </a:fld>
            <a:endParaRPr lang="zh-CN" altLang="en-US"/>
          </a:p>
        </p:txBody>
      </p:sp>
      <p:grpSp>
        <p:nvGrpSpPr>
          <p:cNvPr id="7" name="组合 6"/>
          <p:cNvGrpSpPr/>
          <p:nvPr/>
        </p:nvGrpSpPr>
        <p:grpSpPr>
          <a:xfrm>
            <a:off x="1746087" y="1737355"/>
            <a:ext cx="7961630" cy="750817"/>
            <a:chOff x="1893837" y="2008156"/>
            <a:chExt cx="7961630" cy="750817"/>
          </a:xfrm>
        </p:grpSpPr>
        <p:sp>
          <p:nvSpPr>
            <p:cNvPr id="18" name="文本框 17"/>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One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线连接符 23"/>
            <p:cNvCxnSpPr/>
            <p:nvPr/>
          </p:nvCxnSpPr>
          <p:spPr>
            <a:xfrm>
              <a:off x="2676955" y="2495206"/>
              <a:ext cx="57569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893837" y="2062402"/>
              <a:ext cx="618022" cy="629497"/>
              <a:chOff x="1893837" y="2062402"/>
              <a:chExt cx="618022" cy="629497"/>
            </a:xfrm>
          </p:grpSpPr>
          <p:sp>
            <p:nvSpPr>
              <p:cNvPr id="23"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4" name="文本框 23"/>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 name="文本框 20"/>
            <p:cNvSpPr txBox="1"/>
            <p:nvPr/>
          </p:nvSpPr>
          <p:spPr>
            <a:xfrm>
              <a:off x="2511692" y="2008156"/>
              <a:ext cx="7343775"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多模态数据融合和</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车辆传感器简介</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6" name="组合 75"/>
          <p:cNvGrpSpPr/>
          <p:nvPr/>
        </p:nvGrpSpPr>
        <p:grpSpPr>
          <a:xfrm>
            <a:off x="1763814" y="3231319"/>
            <a:ext cx="5345014" cy="792762"/>
            <a:chOff x="1893837" y="1966211"/>
            <a:chExt cx="5345014" cy="792762"/>
          </a:xfrm>
        </p:grpSpPr>
        <p:sp>
          <p:nvSpPr>
            <p:cNvPr id="77" name="文本框 76"/>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Two</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8" name="直线连接符 23"/>
            <p:cNvCxnSpPr/>
            <p:nvPr/>
          </p:nvCxnSpPr>
          <p:spPr>
            <a:xfrm>
              <a:off x="2693078" y="2495402"/>
              <a:ext cx="3966845" cy="25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893837" y="2062402"/>
              <a:ext cx="618022" cy="629497"/>
              <a:chOff x="1893837" y="2062402"/>
              <a:chExt cx="618022" cy="629497"/>
            </a:xfrm>
          </p:grpSpPr>
          <p:sp>
            <p:nvSpPr>
              <p:cNvPr id="81"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3" name="文本框 82"/>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0" name="文本框 79"/>
            <p:cNvSpPr txBox="1"/>
            <p:nvPr/>
          </p:nvSpPr>
          <p:spPr>
            <a:xfrm>
              <a:off x="2525003" y="1966211"/>
              <a:ext cx="4713848"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目前主流融合技术</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介绍</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4" name="组合 83"/>
          <p:cNvGrpSpPr/>
          <p:nvPr/>
        </p:nvGrpSpPr>
        <p:grpSpPr>
          <a:xfrm>
            <a:off x="1777398" y="4843817"/>
            <a:ext cx="4216400" cy="818663"/>
            <a:chOff x="1893837" y="1940310"/>
            <a:chExt cx="4216400" cy="818663"/>
          </a:xfrm>
        </p:grpSpPr>
        <p:sp>
          <p:nvSpPr>
            <p:cNvPr id="85" name="文本框 84"/>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Three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86" name="直线连接符 23"/>
            <p:cNvCxnSpPr/>
            <p:nvPr/>
          </p:nvCxnSpPr>
          <p:spPr>
            <a:xfrm flipV="1">
              <a:off x="2693078" y="2491592"/>
              <a:ext cx="3297555" cy="38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893837" y="2062402"/>
              <a:ext cx="618022" cy="629497"/>
              <a:chOff x="1893837" y="2062402"/>
              <a:chExt cx="618022" cy="629497"/>
            </a:xfrm>
          </p:grpSpPr>
          <p:sp>
            <p:nvSpPr>
              <p:cNvPr id="89"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0"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1" name="文本框 90"/>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8" name="文本框 87"/>
            <p:cNvSpPr txBox="1"/>
            <p:nvPr/>
          </p:nvSpPr>
          <p:spPr>
            <a:xfrm>
              <a:off x="2585987" y="1940310"/>
              <a:ext cx="3524250" cy="521970"/>
            </a:xfrm>
            <a:prstGeom prst="rect">
              <a:avLst/>
            </a:prstGeom>
            <a:noFill/>
          </p:spPr>
          <p:txBody>
            <a:bodyPr wrap="square" rtlCol="0">
              <a:spAutoFit/>
            </a:bodyPr>
            <a:lstStyle/>
            <a:p>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未来的</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机遇和挑战</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sp>
        <p:nvSpPr>
          <p:cNvPr id="8" name="5-Point Star 7"/>
          <p:cNvSpPr/>
          <p:nvPr/>
        </p:nvSpPr>
        <p:spPr>
          <a:xfrm>
            <a:off x="1300480" y="5078095"/>
            <a:ext cx="356870" cy="332105"/>
          </a:xfrm>
          <a:prstGeom prst="star5">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未来的机遇和挑战</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传感器</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751205" y="1498600"/>
            <a:ext cx="4370705" cy="5065395"/>
          </a:xfrm>
          <a:prstGeom prst="rect">
            <a:avLst/>
          </a:prstGeom>
        </p:spPr>
      </p:pic>
      <p:pic>
        <p:nvPicPr>
          <p:cNvPr id="7" name="图片 6"/>
          <p:cNvPicPr>
            <a:picLocks noChangeAspect="1"/>
          </p:cNvPicPr>
          <p:nvPr/>
        </p:nvPicPr>
        <p:blipFill>
          <a:blip r:embed="rId3"/>
          <a:stretch>
            <a:fillRect/>
          </a:stretch>
        </p:blipFill>
        <p:spPr>
          <a:xfrm>
            <a:off x="5846445" y="825500"/>
            <a:ext cx="5507355" cy="55918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未来的机遇和挑战</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数据集</a:t>
            </a:r>
            <a:endParaRPr lang="zh-CN" altLang="en-US" sz="20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907540" y="2143760"/>
            <a:ext cx="8099425" cy="2030095"/>
          </a:xfrm>
          <a:prstGeom prst="rect">
            <a:avLst/>
          </a:prstGeom>
          <a:noFill/>
        </p:spPr>
        <p:txBody>
          <a:bodyPr wrap="square" rtlCol="0">
            <a:spAutoFit/>
          </a:bodyPr>
          <a:p>
            <a:pPr marL="285750" indent="-285750">
              <a:buFont typeface="Wingdings" panose="05000000000000000000" charset="0"/>
              <a:buChar char="u"/>
            </a:pPr>
            <a:r>
              <a:rPr lang="zh-CN" altLang="en-US"/>
              <a:t>更丰富、高质量的4D毫米波雷达点云与相机融合的数据集(4D radar)</a:t>
            </a:r>
            <a:endParaRPr lang="zh-CN" altLang="en-US"/>
          </a:p>
          <a:p>
            <a:pPr marL="285750" indent="-285750">
              <a:buFont typeface="Wingdings" panose="05000000000000000000" charset="0"/>
              <a:buChar char="u"/>
            </a:pPr>
            <a:endParaRPr lang="zh-CN" altLang="en-US"/>
          </a:p>
          <a:p>
            <a:pPr marL="285750" indent="-285750">
              <a:buFont typeface="Wingdings" panose="05000000000000000000" charset="0"/>
              <a:buChar char="u"/>
            </a:pPr>
            <a:r>
              <a:rPr lang="zh-CN" altLang="en-US"/>
              <a:t>更加细粒度、多样化的label</a:t>
            </a:r>
            <a:endParaRPr lang="zh-CN" altLang="en-US"/>
          </a:p>
          <a:p>
            <a:pPr marL="285750" indent="-285750">
              <a:buFont typeface="Wingdings" panose="05000000000000000000" charset="0"/>
              <a:buChar char="u"/>
            </a:pPr>
            <a:endParaRPr lang="zh-CN" altLang="en-US"/>
          </a:p>
          <a:p>
            <a:pPr marL="285750" indent="-285750">
              <a:buFont typeface="Wingdings" panose="05000000000000000000" charset="0"/>
              <a:buChar char="u"/>
            </a:pPr>
            <a:r>
              <a:rPr lang="zh-CN" altLang="en-US"/>
              <a:t>场景更加丰富(各类极端天气、道路)</a:t>
            </a:r>
            <a:endParaRPr lang="zh-CN" altLang="en-US"/>
          </a:p>
          <a:p>
            <a:pPr marL="285750" indent="-285750">
              <a:buFont typeface="Wingdings" panose="05000000000000000000" charset="0"/>
              <a:buChar char="u"/>
            </a:pPr>
            <a:endParaRPr lang="zh-CN" altLang="en-US"/>
          </a:p>
          <a:p>
            <a:pPr marL="285750" indent="-285750">
              <a:buFont typeface="Wingdings" panose="05000000000000000000" charset="0"/>
              <a:buChar char="u"/>
            </a:pPr>
            <a:r>
              <a:rPr lang="zh-CN" altLang="en-US"/>
              <a:t>更大、更丰富的毫米波原始数据(RDA)与图像融合的数据集</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3" name="TextBox 8"/>
          <p:cNvSpPr txBox="1"/>
          <p:nvPr/>
        </p:nvSpPr>
        <p:spPr>
          <a:xfrm>
            <a:off x="751077" y="147222"/>
            <a:ext cx="5233343"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参考文献</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6" name="文本框 5"/>
          <p:cNvSpPr txBox="1"/>
          <p:nvPr/>
        </p:nvSpPr>
        <p:spPr>
          <a:xfrm>
            <a:off x="629158" y="1022297"/>
            <a:ext cx="2085166" cy="46037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参考文献</a:t>
            </a:r>
            <a:endParaRPr lang="zh-CN" altLang="en-US" sz="2400" dirty="0">
              <a:latin typeface="微软雅黑" panose="020B0503020204020204" pitchFamily="34" charset="-122"/>
              <a:ea typeface="微软雅黑" panose="020B0503020204020204" pitchFamily="34" charset="-122"/>
            </a:endParaRPr>
          </a:p>
        </p:txBody>
      </p:sp>
      <p:sp>
        <p:nvSpPr>
          <p:cNvPr id="7" name="矩形 6"/>
          <p:cNvSpPr/>
          <p:nvPr/>
        </p:nvSpPr>
        <p:spPr>
          <a:xfrm>
            <a:off x="349250" y="1081869"/>
            <a:ext cx="184150" cy="344342"/>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33400" y="1755775"/>
            <a:ext cx="11401425" cy="4523105"/>
          </a:xfrm>
          <a:prstGeom prst="rect">
            <a:avLst/>
          </a:prstGeom>
          <a:noFill/>
        </p:spPr>
        <p:txBody>
          <a:bodyPr wrap="square" rtlCol="0">
            <a:spAutoFit/>
          </a:bodyPr>
          <a:lstStyle/>
          <a:p>
            <a:pPr>
              <a:lnSpc>
                <a:spcPct val="150000"/>
              </a:lnSpc>
            </a:pPr>
            <a:r>
              <a:rPr lang="en-US" sz="1600" dirty="0">
                <a:latin typeface="微软雅黑" panose="020B0503020204020204" pitchFamily="34" charset="-122"/>
                <a:ea typeface="微软雅黑" panose="020B0503020204020204" pitchFamily="34" charset="-122"/>
              </a:rPr>
              <a:t>[1] Sollami, Michael, and Aashish Jain. "Multimodal Conditionality for Natural Language Generation." arXiv preprint arXiv:2109.01229 (2021).</a:t>
            </a:r>
            <a:endParaRPr lang="en-US" sz="1600" dirty="0">
              <a:latin typeface="微软雅黑" panose="020B0503020204020204" pitchFamily="34" charset="-122"/>
              <a:ea typeface="微软雅黑" panose="020B0503020204020204" pitchFamily="34" charset="-122"/>
            </a:endParaRPr>
          </a:p>
          <a:p>
            <a:pPr>
              <a:lnSpc>
                <a:spcPct val="150000"/>
              </a:lnSpc>
            </a:pPr>
            <a:r>
              <a:rPr lang="en-US" sz="1600" dirty="0">
                <a:latin typeface="微软雅黑" panose="020B0503020204020204" pitchFamily="34" charset="-122"/>
                <a:ea typeface="微软雅黑" panose="020B0503020204020204" pitchFamily="34" charset="-122"/>
              </a:rPr>
              <a:t>[2] </a:t>
            </a:r>
            <a:r>
              <a:rPr sz="1600" dirty="0">
                <a:latin typeface="微软雅黑" panose="020B0503020204020204" pitchFamily="34" charset="-122"/>
                <a:ea typeface="微软雅黑" panose="020B0503020204020204" pitchFamily="34" charset="-122"/>
              </a:rPr>
              <a:t>Zhou T, Ruan S, Canu S. A review: Deep learning for medical image segmentation using multi-modality fusion[J]. Array, 2019, 3: 100004.</a:t>
            </a:r>
            <a:endParaRPr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 I. Bilik, "Comparative Analysis of Radar and Lidar Technologies for Automotive Applications," in IEEE Intelligent Transportation Systems Magazine, vol. 15, no. 1, pp. 244-269, Jan.-Feb. 2023, doi: 10.1109/MITS.2022.3162886.</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[4] Multi-modal Sensor Fusion for Auto Driving Perception: A Survey, arXiv:2202.02703v2</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[5] Towards Deep Radar Perception for Autonomous Driving: Datasets, Methods, and Challenges</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[6] YOdar: Uncertainty-based Sensor Fusion for Vehicle Detection with Camera and Radar Sensors</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[7] Deep Radar Perception for Autonomous Driving, Yi Zhou</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[8] A Simple Baseline for BEV Perception Without LiDAR</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[9] NVRadarNet: Real-Time Radar Obstacle and Free Space Detection for Autonomous Driving</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8"/>
          <p:cNvSpPr txBox="1"/>
          <p:nvPr/>
        </p:nvSpPr>
        <p:spPr>
          <a:xfrm>
            <a:off x="882649" y="135230"/>
            <a:ext cx="401574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目录</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p:cNvSpPr>
            <a:spLocks noGrp="1"/>
          </p:cNvSpPr>
          <p:nvPr>
            <p:ph type="sldNum" sz="quarter" idx="12"/>
          </p:nvPr>
        </p:nvSpPr>
        <p:spPr/>
        <p:txBody>
          <a:bodyPr/>
          <a:lstStyle/>
          <a:p>
            <a:fld id="{E90303BD-27E7-44B1-9354-C9A836F9E9C5}" type="slidenum">
              <a:rPr lang="zh-CN" altLang="en-US" smtClean="0"/>
            </a:fld>
            <a:endParaRPr lang="zh-CN" altLang="en-US"/>
          </a:p>
        </p:txBody>
      </p:sp>
      <p:grpSp>
        <p:nvGrpSpPr>
          <p:cNvPr id="7" name="组合 6"/>
          <p:cNvGrpSpPr/>
          <p:nvPr/>
        </p:nvGrpSpPr>
        <p:grpSpPr>
          <a:xfrm>
            <a:off x="1746087" y="1737355"/>
            <a:ext cx="7961630" cy="750817"/>
            <a:chOff x="1893837" y="2008156"/>
            <a:chExt cx="7961630" cy="750817"/>
          </a:xfrm>
        </p:grpSpPr>
        <p:sp>
          <p:nvSpPr>
            <p:cNvPr id="18" name="文本框 17"/>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One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线连接符 23"/>
            <p:cNvCxnSpPr/>
            <p:nvPr/>
          </p:nvCxnSpPr>
          <p:spPr>
            <a:xfrm>
              <a:off x="2676955" y="2495206"/>
              <a:ext cx="57569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893837" y="2062402"/>
              <a:ext cx="618022" cy="629497"/>
              <a:chOff x="1893837" y="2062402"/>
              <a:chExt cx="618022" cy="629497"/>
            </a:xfrm>
          </p:grpSpPr>
          <p:sp>
            <p:nvSpPr>
              <p:cNvPr id="23"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4" name="文本框 23"/>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 name="文本框 20"/>
            <p:cNvSpPr txBox="1"/>
            <p:nvPr/>
          </p:nvSpPr>
          <p:spPr>
            <a:xfrm>
              <a:off x="2511692" y="2008156"/>
              <a:ext cx="7343775"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多模态数据融合和</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车辆传感器简介</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6" name="组合 75"/>
          <p:cNvGrpSpPr/>
          <p:nvPr/>
        </p:nvGrpSpPr>
        <p:grpSpPr>
          <a:xfrm>
            <a:off x="1763814" y="3231319"/>
            <a:ext cx="5345014" cy="792762"/>
            <a:chOff x="1893837" y="1966211"/>
            <a:chExt cx="5345014" cy="792762"/>
          </a:xfrm>
        </p:grpSpPr>
        <p:sp>
          <p:nvSpPr>
            <p:cNvPr id="77" name="文本框 76"/>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Two</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8" name="直线连接符 23"/>
            <p:cNvCxnSpPr/>
            <p:nvPr/>
          </p:nvCxnSpPr>
          <p:spPr>
            <a:xfrm>
              <a:off x="2693078" y="2495402"/>
              <a:ext cx="3966845" cy="25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893837" y="2062402"/>
              <a:ext cx="618022" cy="629497"/>
              <a:chOff x="1893837" y="2062402"/>
              <a:chExt cx="618022" cy="629497"/>
            </a:xfrm>
          </p:grpSpPr>
          <p:sp>
            <p:nvSpPr>
              <p:cNvPr id="81"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3" name="文本框 82"/>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0" name="文本框 79"/>
            <p:cNvSpPr txBox="1"/>
            <p:nvPr/>
          </p:nvSpPr>
          <p:spPr>
            <a:xfrm>
              <a:off x="2525003" y="1966211"/>
              <a:ext cx="4713848"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目前主流融合技术</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介绍</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4" name="组合 83"/>
          <p:cNvGrpSpPr/>
          <p:nvPr/>
        </p:nvGrpSpPr>
        <p:grpSpPr>
          <a:xfrm>
            <a:off x="1777398" y="4843817"/>
            <a:ext cx="4216400" cy="818663"/>
            <a:chOff x="1893837" y="1940310"/>
            <a:chExt cx="4216400" cy="818663"/>
          </a:xfrm>
        </p:grpSpPr>
        <p:sp>
          <p:nvSpPr>
            <p:cNvPr id="85" name="文本框 84"/>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Three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86" name="直线连接符 23"/>
            <p:cNvCxnSpPr/>
            <p:nvPr/>
          </p:nvCxnSpPr>
          <p:spPr>
            <a:xfrm flipV="1">
              <a:off x="2693078" y="2491592"/>
              <a:ext cx="3297555" cy="38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893837" y="2062402"/>
              <a:ext cx="618022" cy="629497"/>
              <a:chOff x="1893837" y="2062402"/>
              <a:chExt cx="618022" cy="629497"/>
            </a:xfrm>
          </p:grpSpPr>
          <p:sp>
            <p:nvSpPr>
              <p:cNvPr id="89"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0"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1" name="文本框 90"/>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8" name="文本框 87"/>
            <p:cNvSpPr txBox="1"/>
            <p:nvPr/>
          </p:nvSpPr>
          <p:spPr>
            <a:xfrm>
              <a:off x="2585987" y="1940310"/>
              <a:ext cx="3524250" cy="521970"/>
            </a:xfrm>
            <a:prstGeom prst="rect">
              <a:avLst/>
            </a:prstGeom>
            <a:noFill/>
          </p:spPr>
          <p:txBody>
            <a:bodyPr wrap="square" rtlCol="0">
              <a:spAutoFit/>
            </a:bodyPr>
            <a:lstStyle/>
            <a:p>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未来的</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机遇和挑战</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sp>
        <p:nvSpPr>
          <p:cNvPr id="8" name="5-Point Star 7"/>
          <p:cNvSpPr/>
          <p:nvPr/>
        </p:nvSpPr>
        <p:spPr>
          <a:xfrm>
            <a:off x="1169670" y="1898015"/>
            <a:ext cx="356870" cy="332105"/>
          </a:xfrm>
          <a:prstGeom prst="star5">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背景</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51" name="文本框 50"/>
          <p:cNvSpPr txBox="1"/>
          <p:nvPr/>
        </p:nvSpPr>
        <p:spPr>
          <a:xfrm>
            <a:off x="4036695" y="2875280"/>
            <a:ext cx="4943475" cy="1106805"/>
          </a:xfrm>
          <a:prstGeom prst="rect">
            <a:avLst/>
          </a:prstGeom>
          <a:noFill/>
        </p:spPr>
        <p:txBody>
          <a:bodyPr wrap="square" rtlCol="0">
            <a:spAutoFit/>
          </a:bodyPr>
          <a:lstStyle/>
          <a:p>
            <a:pPr>
              <a:spcBef>
                <a:spcPts val="600"/>
              </a:spcBef>
            </a:pPr>
            <a:r>
              <a:rPr lang="zh-CN" altLang="en-US" sz="6600" b="1" dirty="0">
                <a:latin typeface="微软雅黑" panose="020B0503020204020204" pitchFamily="34" charset="-122"/>
                <a:ea typeface="微软雅黑" panose="020B0503020204020204" pitchFamily="34" charset="-122"/>
              </a:rPr>
              <a:t>感谢聆听！</a:t>
            </a:r>
            <a:endParaRPr lang="zh-CN" altLang="en-US" sz="6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7" name="文本框 6"/>
          <p:cNvSpPr txBox="1"/>
          <p:nvPr>
            <p:custDataLst>
              <p:tags r:id="rId1"/>
            </p:custDataLst>
          </p:nvPr>
        </p:nvSpPr>
        <p:spPr>
          <a:xfrm>
            <a:off x="533400" y="1323340"/>
            <a:ext cx="10211435" cy="230695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多模态机器学习：</a:t>
            </a:r>
            <a:endParaRPr lang="zh-CN" altLang="en-US" sz="2000" b="1" dirty="0">
              <a:latin typeface="微软雅黑" panose="020B0503020204020204" pitchFamily="34" charset="-122"/>
              <a:ea typeface="微软雅黑" panose="020B0503020204020204" pitchFamily="34" charset="-122"/>
            </a:endParaRPr>
          </a:p>
          <a:p>
            <a:pPr marL="457200" lvl="1" indent="457200">
              <a:spcAft>
                <a:spcPts val="1200"/>
              </a:spcAft>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多模态机器学习(Multimodal Machine Learning)研究包含</a:t>
            </a:r>
            <a:r>
              <a:rPr lang="en-US" altLang="zh-CN" dirty="0">
                <a:solidFill>
                  <a:srgbClr val="FF0000"/>
                </a:solidFill>
                <a:latin typeface="微软雅黑" panose="020B0503020204020204" pitchFamily="34" charset="-122"/>
                <a:ea typeface="微软雅黑" panose="020B0503020204020204" pitchFamily="34" charset="-122"/>
              </a:rPr>
              <a:t>不同模态数据</a:t>
            </a:r>
            <a:r>
              <a:rPr lang="en-US" altLang="zh-CN" dirty="0">
                <a:latin typeface="微软雅黑" panose="020B0503020204020204" pitchFamily="34" charset="-122"/>
                <a:ea typeface="微软雅黑" panose="020B0503020204020204" pitchFamily="34" charset="-122"/>
              </a:rPr>
              <a:t>的机器学习问题。常见的模态包括：视觉、文字、声音。它们通常来自于不同的传感器，数据的形成方式和内部结构有很大的区别</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marL="342900" lvl="0" indent="-342900">
              <a:spcAft>
                <a:spcPts val="1200"/>
              </a:spcAft>
              <a:buFont typeface="Wingdings" panose="05000000000000000000" charset="0"/>
              <a:buChar char="Ø"/>
            </a:pPr>
            <a:r>
              <a:rPr lang="zh-CN" altLang="en-US" sz="2000" b="1" dirty="0">
                <a:latin typeface="微软雅黑" panose="020B0503020204020204" pitchFamily="34" charset="-122"/>
                <a:ea typeface="微软雅黑" panose="020B0503020204020204" pitchFamily="34" charset="-122"/>
              </a:rPr>
              <a:t>多模态机器学习的例子</a:t>
            </a:r>
            <a:r>
              <a:rPr lang="en-US" altLang="zh-CN" sz="2000" b="1" baseline="30000"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charset="0"/>
              <a:buChar char="Ø"/>
            </a:pPr>
            <a:endParaRPr lang="zh-CN" altLang="en-US" sz="2000" b="1" dirty="0">
              <a:latin typeface="微软雅黑" panose="020B0503020204020204" pitchFamily="34" charset="-122"/>
              <a:ea typeface="微软雅黑" panose="020B0503020204020204" pitchFamily="34" charset="-122"/>
            </a:endParaRPr>
          </a:p>
        </p:txBody>
      </p:sp>
      <p:pic>
        <p:nvPicPr>
          <p:cNvPr id="12" name="图片 11" descr="202211051125254"/>
          <p:cNvPicPr>
            <a:picLocks noChangeAspect="1"/>
          </p:cNvPicPr>
          <p:nvPr/>
        </p:nvPicPr>
        <p:blipFill>
          <a:blip r:embed="rId2"/>
          <a:stretch>
            <a:fillRect/>
          </a:stretch>
        </p:blipFill>
        <p:spPr>
          <a:xfrm>
            <a:off x="919480" y="3515995"/>
            <a:ext cx="4290695" cy="2356485"/>
          </a:xfrm>
          <a:prstGeom prst="rect">
            <a:avLst/>
          </a:prstGeom>
        </p:spPr>
      </p:pic>
      <p:pic>
        <p:nvPicPr>
          <p:cNvPr id="13" name="图片 12" descr="v2-cfb0ddd16a9f7f2626caf039cf2267c1_1440w"/>
          <p:cNvPicPr>
            <a:picLocks noChangeAspect="1"/>
          </p:cNvPicPr>
          <p:nvPr/>
        </p:nvPicPr>
        <p:blipFill>
          <a:blip r:embed="rId3"/>
          <a:srcRect r="531" b="7739"/>
          <a:stretch>
            <a:fillRect/>
          </a:stretch>
        </p:blipFill>
        <p:spPr>
          <a:xfrm>
            <a:off x="5866765" y="3299460"/>
            <a:ext cx="5205095" cy="2635885"/>
          </a:xfrm>
          <a:prstGeom prst="rect">
            <a:avLst/>
          </a:prstGeom>
        </p:spPr>
      </p:pic>
      <p:sp>
        <p:nvSpPr>
          <p:cNvPr id="14" name="文本框 13"/>
          <p:cNvSpPr txBox="1"/>
          <p:nvPr/>
        </p:nvSpPr>
        <p:spPr>
          <a:xfrm>
            <a:off x="1005840" y="6047105"/>
            <a:ext cx="3542665" cy="337185"/>
          </a:xfrm>
          <a:prstGeom prst="rect">
            <a:avLst/>
          </a:prstGeom>
          <a:noFill/>
        </p:spPr>
        <p:txBody>
          <a:bodyPr wrap="square" rtlCol="0">
            <a:spAutoFit/>
          </a:bodyPr>
          <a:p>
            <a:r>
              <a:rPr lang="en-US" altLang="zh-CN" sz="1600"/>
              <a:t>Fig1. </a:t>
            </a:r>
            <a:r>
              <a:rPr lang="zh-CN" altLang="en-US" sz="1600"/>
              <a:t>多模态机器学习用于情感分析</a:t>
            </a:r>
            <a:endParaRPr lang="zh-CN" altLang="en-US" sz="1600"/>
          </a:p>
        </p:txBody>
      </p:sp>
      <p:sp>
        <p:nvSpPr>
          <p:cNvPr id="15" name="文本框 14"/>
          <p:cNvSpPr txBox="1"/>
          <p:nvPr>
            <p:custDataLst>
              <p:tags r:id="rId4"/>
            </p:custDataLst>
          </p:nvPr>
        </p:nvSpPr>
        <p:spPr>
          <a:xfrm>
            <a:off x="7078345" y="6047105"/>
            <a:ext cx="3512820" cy="337185"/>
          </a:xfrm>
          <a:prstGeom prst="rect">
            <a:avLst/>
          </a:prstGeom>
          <a:noFill/>
        </p:spPr>
        <p:txBody>
          <a:bodyPr wrap="square" rtlCol="0">
            <a:spAutoFit/>
          </a:bodyPr>
          <a:p>
            <a:r>
              <a:rPr lang="en-US" altLang="zh-CN" sz="1600"/>
              <a:t>Fig2. </a:t>
            </a:r>
            <a:r>
              <a:rPr lang="zh-CN" altLang="en-US" sz="1600"/>
              <a:t>多模态机器学习用于疾病</a:t>
            </a:r>
            <a:r>
              <a:rPr lang="zh-CN" altLang="en-US" sz="1600"/>
              <a:t>诊断</a:t>
            </a:r>
            <a:endParaRPr lang="zh-CN" altLang="en-US" sz="1600"/>
          </a:p>
        </p:txBody>
      </p:sp>
      <p:sp>
        <p:nvSpPr>
          <p:cNvPr id="17" name="文本框 16"/>
          <p:cNvSpPr txBox="1"/>
          <p:nvPr>
            <p:custDataLst>
              <p:tags r:id="rId5"/>
            </p:custDataLst>
          </p:nvPr>
        </p:nvSpPr>
        <p:spPr>
          <a:xfrm>
            <a:off x="349250" y="924560"/>
            <a:ext cx="3492500" cy="398780"/>
          </a:xfrm>
          <a:prstGeom prst="rect">
            <a:avLst/>
          </a:prstGeom>
          <a:noFill/>
        </p:spPr>
        <p:txBody>
          <a:bodyPr wrap="square" rtlCol="0">
            <a:spAutoFit/>
          </a:bodyPr>
          <a:p>
            <a:r>
              <a:rPr lang="zh-CN" altLang="en-US"/>
              <a:t>一</a:t>
            </a:r>
            <a:r>
              <a:rPr lang="en-US" altLang="zh-CN" sz="2000" dirty="0">
                <a:latin typeface="微软雅黑" panose="020B0503020204020204" pitchFamily="34" charset="-122"/>
                <a:ea typeface="微软雅黑" panose="020B0503020204020204" pitchFamily="34" charset="-122"/>
              </a:rPr>
              <a:t>、多模态机器学习简介</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车辆上的主要传感器</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摄像头</a:t>
            </a:r>
            <a:endParaRPr lang="zh-CN" altLang="en-US" sz="2000" dirty="0">
              <a:latin typeface="微软雅黑" panose="020B0503020204020204" pitchFamily="34" charset="-122"/>
              <a:ea typeface="微软雅黑" panose="020B0503020204020204" pitchFamily="34" charset="-122"/>
            </a:endParaRPr>
          </a:p>
        </p:txBody>
      </p:sp>
      <p:graphicFrame>
        <p:nvGraphicFramePr>
          <p:cNvPr id="3" name="表格 2"/>
          <p:cNvGraphicFramePr/>
          <p:nvPr>
            <p:custDataLst>
              <p:tags r:id="rId2"/>
            </p:custDataLst>
          </p:nvPr>
        </p:nvGraphicFramePr>
        <p:xfrm>
          <a:off x="347345" y="1589405"/>
          <a:ext cx="11447780" cy="4319905"/>
        </p:xfrm>
        <a:graphic>
          <a:graphicData uri="http://schemas.openxmlformats.org/drawingml/2006/table">
            <a:tbl>
              <a:tblPr firstRow="1" bandRow="1">
                <a:tableStyleId>{5C22544A-7EE6-4342-B048-85BDC9FD1C3A}</a:tableStyleId>
              </a:tblPr>
              <a:tblGrid>
                <a:gridCol w="2861945"/>
                <a:gridCol w="2861945"/>
                <a:gridCol w="2861945"/>
                <a:gridCol w="2861945"/>
              </a:tblGrid>
              <a:tr h="365760">
                <a:tc>
                  <a:txBody>
                    <a:bodyPr/>
                    <a:p>
                      <a:pPr algn="ctr">
                        <a:buNone/>
                      </a:pPr>
                      <a:r>
                        <a:rPr lang="zh-CN" altLang="en-US"/>
                        <a:t>安装</a:t>
                      </a:r>
                      <a:r>
                        <a:rPr lang="zh-CN" altLang="en-US"/>
                        <a:t>部位</a:t>
                      </a:r>
                      <a:endParaRPr lang="zh-CN" altLang="en-US"/>
                    </a:p>
                  </a:txBody>
                  <a:tcPr anchor="ctr" anchorCtr="0"/>
                </a:tc>
                <a:tc>
                  <a:txBody>
                    <a:bodyPr/>
                    <a:p>
                      <a:pPr algn="ctr">
                        <a:buNone/>
                      </a:pPr>
                      <a:r>
                        <a:rPr lang="zh-CN" altLang="en-US"/>
                        <a:t>摄像头类型</a:t>
                      </a:r>
                      <a:endParaRPr lang="zh-CN" altLang="en-US"/>
                    </a:p>
                  </a:txBody>
                  <a:tcPr anchor="ctr" anchorCtr="0"/>
                </a:tc>
                <a:tc>
                  <a:txBody>
                    <a:bodyPr/>
                    <a:p>
                      <a:pPr algn="ctr">
                        <a:buNone/>
                      </a:pPr>
                      <a:r>
                        <a:rPr lang="zh-CN" altLang="en-US"/>
                        <a:t>功能</a:t>
                      </a:r>
                      <a:endParaRPr lang="zh-CN" altLang="en-US"/>
                    </a:p>
                  </a:txBody>
                  <a:tcPr anchor="ctr" anchorCtr="0"/>
                </a:tc>
                <a:tc>
                  <a:txBody>
                    <a:bodyPr/>
                    <a:p>
                      <a:pPr algn="ctr">
                        <a:buNone/>
                      </a:pPr>
                      <a:r>
                        <a:rPr lang="zh-CN" altLang="en-US"/>
                        <a:t>描述</a:t>
                      </a:r>
                      <a:endParaRPr lang="zh-CN" altLang="en-US"/>
                    </a:p>
                  </a:txBody>
                  <a:tcPr anchor="ctr" anchorCtr="0"/>
                </a:tc>
              </a:tr>
              <a:tr h="1119505">
                <a:tc>
                  <a:txBody>
                    <a:bodyPr/>
                    <a:p>
                      <a:pPr algn="ctr">
                        <a:buNone/>
                      </a:pPr>
                      <a:r>
                        <a:rPr lang="zh-CN" altLang="en-US"/>
                        <a:t>前视</a:t>
                      </a:r>
                      <a:endParaRPr lang="zh-CN" altLang="en-US"/>
                    </a:p>
                  </a:txBody>
                  <a:tcPr anchor="ctr" anchorCtr="0"/>
                </a:tc>
                <a:tc>
                  <a:txBody>
                    <a:bodyPr/>
                    <a:p>
                      <a:pPr algn="ctr">
                        <a:buNone/>
                      </a:pPr>
                      <a:r>
                        <a:rPr lang="zh-CN" altLang="en-US"/>
                        <a:t>单目</a:t>
                      </a:r>
                      <a:r>
                        <a:rPr lang="en-US" altLang="zh-CN"/>
                        <a:t>/</a:t>
                      </a:r>
                      <a:r>
                        <a:rPr lang="zh-CN" altLang="en-US"/>
                        <a:t>双目</a:t>
                      </a:r>
                      <a:endParaRPr lang="zh-CN" altLang="en-US"/>
                    </a:p>
                  </a:txBody>
                  <a:tcPr anchor="ctr" anchorCtr="0"/>
                </a:tc>
                <a:tc>
                  <a:txBody>
                    <a:bodyPr/>
                    <a:p>
                      <a:pPr algn="ctr">
                        <a:buNone/>
                      </a:pPr>
                      <a:r>
                        <a:rPr lang="zh-CN" altLang="en-US"/>
                        <a:t>前车防撞预警、车道偏离预警、交通标志识别、行人碰撞</a:t>
                      </a:r>
                      <a:r>
                        <a:rPr lang="zh-CN" altLang="en-US"/>
                        <a:t>预警</a:t>
                      </a:r>
                      <a:endParaRPr lang="zh-CN" altLang="en-US"/>
                    </a:p>
                  </a:txBody>
                  <a:tcPr anchor="ctr" anchorCtr="0"/>
                </a:tc>
                <a:tc>
                  <a:txBody>
                    <a:bodyPr/>
                    <a:p>
                      <a:pPr algn="ctr">
                        <a:buNone/>
                      </a:pPr>
                      <a:r>
                        <a:rPr lang="zh-CN" altLang="en-US"/>
                        <a:t>安装在前挡风玻璃上，视角</a:t>
                      </a:r>
                      <a:r>
                        <a:rPr lang="en-US" altLang="zh-CN"/>
                        <a:t>45</a:t>
                      </a:r>
                      <a:r>
                        <a:rPr lang="zh-CN" altLang="en-US"/>
                        <a:t>°左右，双目测距功能更好，但成本较单目高</a:t>
                      </a:r>
                      <a:r>
                        <a:rPr lang="en-US" altLang="zh-CN"/>
                        <a:t>50%</a:t>
                      </a:r>
                      <a:endParaRPr lang="en-US" altLang="zh-CN"/>
                    </a:p>
                  </a:txBody>
                  <a:tcPr anchor="ctr" anchorCtr="0"/>
                </a:tc>
              </a:tr>
              <a:tr h="1188720">
                <a:tc>
                  <a:txBody>
                    <a:bodyPr/>
                    <a:p>
                      <a:pPr algn="ctr">
                        <a:buNone/>
                      </a:pPr>
                      <a:r>
                        <a:rPr lang="zh-CN" altLang="en-US"/>
                        <a:t>环视</a:t>
                      </a:r>
                      <a:endParaRPr lang="zh-CN" altLang="en-US"/>
                    </a:p>
                  </a:txBody>
                  <a:tcPr anchor="ctr" anchorCtr="0"/>
                </a:tc>
                <a:tc>
                  <a:txBody>
                    <a:bodyPr/>
                    <a:p>
                      <a:pPr algn="ctr">
                        <a:buNone/>
                      </a:pPr>
                      <a:r>
                        <a:rPr lang="zh-CN" altLang="en-US"/>
                        <a:t>广角</a:t>
                      </a:r>
                      <a:endParaRPr lang="zh-CN" altLang="en-US"/>
                    </a:p>
                  </a:txBody>
                  <a:tcPr anchor="ctr" anchorCtr="0"/>
                </a:tc>
                <a:tc>
                  <a:txBody>
                    <a:bodyPr/>
                    <a:p>
                      <a:pPr algn="ctr">
                        <a:buNone/>
                      </a:pPr>
                      <a:r>
                        <a:rPr lang="zh-CN" altLang="en-US"/>
                        <a:t>全景泊车</a:t>
                      </a:r>
                      <a:endParaRPr lang="zh-CN" altLang="en-US"/>
                    </a:p>
                  </a:txBody>
                  <a:tcPr anchor="ctr" anchorCtr="0"/>
                </a:tc>
                <a:tc>
                  <a:txBody>
                    <a:bodyPr/>
                    <a:p>
                      <a:pPr algn="ctr">
                        <a:buNone/>
                      </a:pPr>
                      <a:r>
                        <a:rPr lang="zh-CN" altLang="en-US"/>
                        <a:t>安装在车四周装配四个摄像头进行图像拼接以实现全景，加入算法以实现</a:t>
                      </a:r>
                      <a:r>
                        <a:rPr lang="zh-CN" altLang="en-US"/>
                        <a:t>道路感知</a:t>
                      </a:r>
                      <a:endParaRPr lang="zh-CN" altLang="en-US"/>
                    </a:p>
                  </a:txBody>
                  <a:tcPr anchor="ctr" anchorCtr="0"/>
                </a:tc>
              </a:tr>
              <a:tr h="640080">
                <a:tc>
                  <a:txBody>
                    <a:bodyPr/>
                    <a:p>
                      <a:pPr algn="ctr">
                        <a:buNone/>
                      </a:pPr>
                      <a:r>
                        <a:rPr lang="zh-CN" altLang="en-US"/>
                        <a:t>后视</a:t>
                      </a:r>
                      <a:endParaRPr lang="zh-CN" altLang="en-US"/>
                    </a:p>
                  </a:txBody>
                  <a:tcPr anchor="ctr" anchorCtr="0"/>
                </a:tc>
                <a:tc>
                  <a:txBody>
                    <a:bodyPr/>
                    <a:p>
                      <a:pPr algn="ctr">
                        <a:buNone/>
                      </a:pPr>
                      <a:r>
                        <a:rPr lang="zh-CN" altLang="en-US"/>
                        <a:t>广角</a:t>
                      </a:r>
                      <a:endParaRPr lang="zh-CN" altLang="en-US"/>
                    </a:p>
                  </a:txBody>
                  <a:tcPr anchor="ctr" anchorCtr="0"/>
                </a:tc>
                <a:tc>
                  <a:txBody>
                    <a:bodyPr/>
                    <a:p>
                      <a:pPr algn="ctr">
                        <a:buNone/>
                      </a:pPr>
                      <a:r>
                        <a:rPr lang="zh-CN" altLang="en-US"/>
                        <a:t>倒车影像</a:t>
                      </a:r>
                      <a:endParaRPr lang="zh-CN" altLang="en-US"/>
                    </a:p>
                  </a:txBody>
                  <a:tcPr anchor="ctr" anchorCtr="0"/>
                </a:tc>
                <a:tc>
                  <a:txBody>
                    <a:bodyPr/>
                    <a:p>
                      <a:pPr algn="ctr">
                        <a:buNone/>
                      </a:pPr>
                      <a:r>
                        <a:rPr lang="zh-CN" altLang="en-US"/>
                        <a:t>安装在后尾箱上以实现</a:t>
                      </a:r>
                      <a:r>
                        <a:rPr lang="zh-CN" altLang="en-US"/>
                        <a:t>泊车辅助</a:t>
                      </a:r>
                      <a:endParaRPr lang="zh-CN" altLang="en-US"/>
                    </a:p>
                  </a:txBody>
                  <a:tcPr anchor="ctr" anchorCtr="0"/>
                </a:tc>
              </a:tr>
              <a:tr h="365760">
                <a:tc>
                  <a:txBody>
                    <a:bodyPr/>
                    <a:p>
                      <a:pPr algn="ctr">
                        <a:buNone/>
                      </a:pPr>
                      <a:r>
                        <a:rPr lang="zh-CN" altLang="en-US"/>
                        <a:t>侧</a:t>
                      </a:r>
                      <a:r>
                        <a:rPr lang="zh-CN" altLang="en-US"/>
                        <a:t>视</a:t>
                      </a:r>
                      <a:endParaRPr lang="zh-CN" altLang="en-US"/>
                    </a:p>
                  </a:txBody>
                  <a:tcPr anchor="ctr" anchorCtr="0"/>
                </a:tc>
                <a:tc>
                  <a:txBody>
                    <a:bodyPr/>
                    <a:p>
                      <a:pPr algn="ctr">
                        <a:buNone/>
                      </a:pPr>
                      <a:r>
                        <a:rPr lang="zh-CN" altLang="en-US"/>
                        <a:t>普通视角</a:t>
                      </a:r>
                      <a:endParaRPr lang="zh-CN" altLang="en-US"/>
                    </a:p>
                  </a:txBody>
                  <a:tcPr anchor="ctr" anchorCtr="0"/>
                </a:tc>
                <a:tc>
                  <a:txBody>
                    <a:bodyPr/>
                    <a:p>
                      <a:pPr algn="ctr">
                        <a:buNone/>
                      </a:pPr>
                      <a:r>
                        <a:rPr lang="zh-CN" altLang="en-US"/>
                        <a:t>盲点检测</a:t>
                      </a:r>
                      <a:endParaRPr lang="zh-CN" altLang="en-US"/>
                    </a:p>
                  </a:txBody>
                  <a:tcPr anchor="ctr" anchorCtr="0"/>
                </a:tc>
                <a:tc>
                  <a:txBody>
                    <a:bodyPr/>
                    <a:p>
                      <a:pPr algn="ctr">
                        <a:buNone/>
                      </a:pPr>
                      <a:r>
                        <a:rPr lang="zh-CN" altLang="en-US"/>
                        <a:t>安装在后视镜下方</a:t>
                      </a:r>
                      <a:r>
                        <a:rPr lang="zh-CN" altLang="en-US"/>
                        <a:t>部位</a:t>
                      </a:r>
                      <a:endParaRPr lang="zh-CN" altLang="en-US"/>
                    </a:p>
                  </a:txBody>
                  <a:tcPr anchor="ctr" anchorCtr="0"/>
                </a:tc>
              </a:tr>
              <a:tr h="640080">
                <a:tc>
                  <a:txBody>
                    <a:bodyPr/>
                    <a:p>
                      <a:pPr algn="ctr">
                        <a:buNone/>
                      </a:pPr>
                      <a:r>
                        <a:rPr lang="zh-CN" altLang="en-US"/>
                        <a:t>内置</a:t>
                      </a:r>
                      <a:endParaRPr lang="zh-CN" altLang="en-US"/>
                    </a:p>
                  </a:txBody>
                  <a:tcPr anchor="ctr" anchorCtr="0"/>
                </a:tc>
                <a:tc>
                  <a:txBody>
                    <a:bodyPr/>
                    <a:p>
                      <a:pPr algn="ctr">
                        <a:buNone/>
                      </a:pPr>
                      <a:r>
                        <a:rPr lang="zh-CN" altLang="en-US"/>
                        <a:t>广角</a:t>
                      </a:r>
                      <a:endParaRPr lang="zh-CN" altLang="en-US"/>
                    </a:p>
                  </a:txBody>
                  <a:tcPr anchor="ctr" anchorCtr="0"/>
                </a:tc>
                <a:tc>
                  <a:txBody>
                    <a:bodyPr/>
                    <a:p>
                      <a:pPr algn="ctr">
                        <a:buNone/>
                      </a:pPr>
                      <a:r>
                        <a:rPr lang="zh-CN" altLang="en-US"/>
                        <a:t>疲劳提醒、情绪识别、</a:t>
                      </a:r>
                      <a:r>
                        <a:rPr lang="zh-CN" altLang="en-US"/>
                        <a:t>手势识别</a:t>
                      </a:r>
                      <a:endParaRPr lang="zh-CN" altLang="en-US"/>
                    </a:p>
                  </a:txBody>
                  <a:tcPr anchor="ctr" anchorCtr="0"/>
                </a:tc>
                <a:tc>
                  <a:txBody>
                    <a:bodyPr/>
                    <a:p>
                      <a:pPr algn="ctr">
                        <a:buNone/>
                      </a:pPr>
                      <a:r>
                        <a:rPr lang="zh-CN" altLang="en-US"/>
                        <a:t>安装在车辆后视镜</a:t>
                      </a:r>
                      <a:r>
                        <a:rPr lang="zh-CN" altLang="en-US"/>
                        <a:t>外</a:t>
                      </a:r>
                      <a:endParaRPr lang="zh-CN" altLang="en-US"/>
                    </a:p>
                  </a:txBody>
                  <a:tcPr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车辆上的主要传感器</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激光雷达</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custDataLst>
              <p:tags r:id="rId2"/>
            </p:custDataLst>
          </p:nvPr>
        </p:nvSpPr>
        <p:spPr>
          <a:xfrm>
            <a:off x="533392" y="1498563"/>
            <a:ext cx="8950465" cy="86042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激光雷达</a:t>
            </a:r>
            <a:r>
              <a:rPr lang="zh-CN" altLang="en-US" sz="2000" b="1" dirty="0">
                <a:latin typeface="微软雅黑" panose="020B0503020204020204" pitchFamily="34" charset="-122"/>
                <a:ea typeface="微软雅黑" panose="020B0503020204020204" pitchFamily="34" charset="-122"/>
              </a:rPr>
              <a:t>原理：</a:t>
            </a:r>
            <a:endParaRPr lang="zh-CN" altLang="en-US" sz="2000" b="1" dirty="0">
              <a:latin typeface="微软雅黑" panose="020B0503020204020204" pitchFamily="34" charset="-122"/>
              <a:ea typeface="微软雅黑" panose="020B0503020204020204" pitchFamily="34" charset="-122"/>
            </a:endParaRPr>
          </a:p>
          <a:p>
            <a:pPr lvl="1" indent="0">
              <a:spcAft>
                <a:spcPts val="1200"/>
              </a:spcAft>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endParaRPr>
          </a:p>
        </p:txBody>
      </p:sp>
      <p:pic>
        <p:nvPicPr>
          <p:cNvPr id="12" name="图片 11" descr="ed152846d8ece58c81a27b3075ebe427"/>
          <p:cNvPicPr>
            <a:picLocks noChangeAspect="1"/>
          </p:cNvPicPr>
          <p:nvPr/>
        </p:nvPicPr>
        <p:blipFill>
          <a:blip r:embed="rId3"/>
          <a:stretch>
            <a:fillRect/>
          </a:stretch>
        </p:blipFill>
        <p:spPr>
          <a:xfrm>
            <a:off x="717550" y="2003425"/>
            <a:ext cx="3939540" cy="2247265"/>
          </a:xfrm>
          <a:prstGeom prst="rect">
            <a:avLst/>
          </a:prstGeom>
        </p:spPr>
      </p:pic>
      <p:sp>
        <p:nvSpPr>
          <p:cNvPr id="14" name="文本框 13"/>
          <p:cNvSpPr txBox="1"/>
          <p:nvPr/>
        </p:nvSpPr>
        <p:spPr>
          <a:xfrm>
            <a:off x="1653540" y="4417060"/>
            <a:ext cx="2066925" cy="337185"/>
          </a:xfrm>
          <a:prstGeom prst="rect">
            <a:avLst/>
          </a:prstGeom>
          <a:noFill/>
        </p:spPr>
        <p:txBody>
          <a:bodyPr wrap="square" rtlCol="0">
            <a:spAutoFit/>
          </a:bodyPr>
          <a:p>
            <a:r>
              <a:rPr lang="en-US" altLang="zh-CN" sz="1600"/>
              <a:t>Fig3. TOF</a:t>
            </a:r>
            <a:r>
              <a:rPr lang="zh-CN" altLang="en-US" sz="1600"/>
              <a:t>激光雷达</a:t>
            </a:r>
            <a:endParaRPr lang="zh-CN" altLang="en-US" sz="1600"/>
          </a:p>
        </p:txBody>
      </p:sp>
      <p:sp>
        <p:nvSpPr>
          <p:cNvPr id="7" name="文本框 7"/>
          <p:cNvSpPr txBox="1"/>
          <p:nvPr>
            <p:custDataLst>
              <p:tags r:id="rId4"/>
            </p:custDataLst>
          </p:nvPr>
        </p:nvSpPr>
        <p:spPr>
          <a:xfrm>
            <a:off x="717542" y="4872953"/>
            <a:ext cx="8950465" cy="86042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雷达</a:t>
            </a:r>
            <a:r>
              <a:rPr lang="zh-CN" altLang="en-US" sz="2000" b="1" dirty="0">
                <a:latin typeface="微软雅黑" panose="020B0503020204020204" pitchFamily="34" charset="-122"/>
                <a:ea typeface="微软雅黑" panose="020B0503020204020204" pitchFamily="34" charset="-122"/>
              </a:rPr>
              <a:t>主要参数：</a:t>
            </a:r>
            <a:endParaRPr lang="zh-CN" altLang="en-US" sz="2000" b="1" dirty="0">
              <a:latin typeface="微软雅黑" panose="020B0503020204020204" pitchFamily="34" charset="-122"/>
              <a:ea typeface="微软雅黑" panose="020B0503020204020204" pitchFamily="34" charset="-122"/>
            </a:endParaRPr>
          </a:p>
          <a:p>
            <a:pPr lvl="1" indent="0">
              <a:spcAft>
                <a:spcPts val="1200"/>
              </a:spcAft>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endParaRPr>
          </a:p>
        </p:txBody>
      </p:sp>
      <p:sp>
        <p:nvSpPr>
          <p:cNvPr id="11" name="Text Box 10"/>
          <p:cNvSpPr txBox="1"/>
          <p:nvPr/>
        </p:nvSpPr>
        <p:spPr>
          <a:xfrm>
            <a:off x="1050925" y="5245100"/>
            <a:ext cx="5782945" cy="1476375"/>
          </a:xfrm>
          <a:prstGeom prst="rect">
            <a:avLst/>
          </a:prstGeom>
          <a:noFill/>
        </p:spPr>
        <p:txBody>
          <a:bodyPr wrap="square" rtlCol="0">
            <a:spAutoFit/>
          </a:bodyPr>
          <a:p>
            <a:pPr marL="285750" indent="-285750">
              <a:buFont typeface="Wingdings" panose="05000000000000000000" charset="0"/>
              <a:buChar char=""/>
            </a:pPr>
            <a:r>
              <a:rPr lang="zh-CN" altLang="en-US" b="1"/>
              <a:t>扫描频率</a:t>
            </a:r>
            <a:r>
              <a:rPr lang="zh-CN" altLang="en-US"/>
              <a:t>：一秒内雷达进行多少次</a:t>
            </a:r>
            <a:r>
              <a:rPr lang="zh-CN" altLang="en-US"/>
              <a:t>扫描</a:t>
            </a:r>
            <a:endParaRPr lang="zh-CN" altLang="en-US"/>
          </a:p>
          <a:p>
            <a:pPr marL="285750" indent="-285750">
              <a:buFont typeface="Wingdings" panose="05000000000000000000" charset="0"/>
              <a:buChar char=""/>
            </a:pPr>
            <a:r>
              <a:rPr lang="zh-CN" altLang="en-US" b="1"/>
              <a:t>角分辨率</a:t>
            </a:r>
            <a:r>
              <a:rPr lang="zh-CN" altLang="en-US"/>
              <a:t>：两个相邻测距点的角度</a:t>
            </a:r>
            <a:r>
              <a:rPr lang="zh-CN" altLang="en-US"/>
              <a:t>步进</a:t>
            </a:r>
            <a:endParaRPr lang="zh-CN" altLang="en-US"/>
          </a:p>
          <a:p>
            <a:pPr marL="285750" indent="-285750">
              <a:buFont typeface="Wingdings" panose="05000000000000000000" charset="0"/>
              <a:buChar char=""/>
            </a:pPr>
            <a:r>
              <a:rPr lang="zh-CN" altLang="en-US" b="1"/>
              <a:t>测量分辨率</a:t>
            </a:r>
            <a:r>
              <a:rPr lang="en-US" altLang="zh-CN" b="1"/>
              <a:t>/</a:t>
            </a:r>
            <a:r>
              <a:rPr lang="zh-CN" altLang="en-US" b="1"/>
              <a:t>精度</a:t>
            </a:r>
            <a:r>
              <a:rPr lang="zh-CN" altLang="en-US"/>
              <a:t>：可以感知到的距离变化</a:t>
            </a:r>
            <a:r>
              <a:rPr lang="zh-CN" altLang="en-US"/>
              <a:t>最小量</a:t>
            </a:r>
            <a:endParaRPr lang="zh-CN" altLang="en-US"/>
          </a:p>
          <a:p>
            <a:pPr marL="285750" indent="-285750">
              <a:buFont typeface="Wingdings" panose="05000000000000000000" charset="0"/>
              <a:buChar char=""/>
            </a:pPr>
            <a:r>
              <a:rPr lang="zh-CN" altLang="en-US" b="1"/>
              <a:t>测距采样率</a:t>
            </a:r>
            <a:r>
              <a:rPr lang="zh-CN" altLang="en-US"/>
              <a:t>：一秒进行多少次</a:t>
            </a:r>
            <a:r>
              <a:rPr lang="zh-CN" altLang="en-US"/>
              <a:t>距离输出</a:t>
            </a:r>
            <a:endParaRPr lang="zh-CN" altLang="en-US"/>
          </a:p>
          <a:p>
            <a:pPr marL="285750" indent="-285750">
              <a:buFont typeface="Wingdings" panose="05000000000000000000" charset="0"/>
              <a:buChar char=""/>
            </a:pPr>
            <a:endParaRPr lang="zh-CN" altLang="en-US"/>
          </a:p>
        </p:txBody>
      </p:sp>
      <p:pic>
        <p:nvPicPr>
          <p:cNvPr id="18" name="Picture 17"/>
          <p:cNvPicPr>
            <a:picLocks noChangeAspect="1"/>
          </p:cNvPicPr>
          <p:nvPr/>
        </p:nvPicPr>
        <p:blipFill>
          <a:blip r:embed="rId5"/>
          <a:srcRect t="3081" r="426" b="9212"/>
          <a:stretch>
            <a:fillRect/>
          </a:stretch>
        </p:blipFill>
        <p:spPr>
          <a:xfrm>
            <a:off x="6713220" y="2009775"/>
            <a:ext cx="4406265" cy="30867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车辆上的主要传感器</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毫米波雷达</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custDataLst>
              <p:tags r:id="rId2"/>
            </p:custDataLst>
          </p:nvPr>
        </p:nvSpPr>
        <p:spPr>
          <a:xfrm>
            <a:off x="533392" y="1407758"/>
            <a:ext cx="8950465" cy="86042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毫米波雷达</a:t>
            </a:r>
            <a:r>
              <a:rPr lang="zh-CN" altLang="en-US" sz="2000" b="1" dirty="0">
                <a:latin typeface="微软雅黑" panose="020B0503020204020204" pitchFamily="34" charset="-122"/>
                <a:ea typeface="微软雅黑" panose="020B0503020204020204" pitchFamily="34" charset="-122"/>
              </a:rPr>
              <a:t>原理：</a:t>
            </a:r>
            <a:endParaRPr lang="zh-CN" altLang="en-US" sz="2000" b="1" dirty="0">
              <a:latin typeface="微软雅黑" panose="020B0503020204020204" pitchFamily="34" charset="-122"/>
              <a:ea typeface="微软雅黑" panose="020B0503020204020204" pitchFamily="34" charset="-122"/>
            </a:endParaRPr>
          </a:p>
          <a:p>
            <a:pPr lvl="1" indent="0">
              <a:spcAft>
                <a:spcPts val="1200"/>
              </a:spcAft>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endParaRPr>
          </a:p>
        </p:txBody>
      </p:sp>
      <p:pic>
        <p:nvPicPr>
          <p:cNvPr id="13" name="图片 12" descr="0d75f90bcdec2f26713ac604a266cbc3"/>
          <p:cNvPicPr>
            <a:picLocks noChangeAspect="1"/>
          </p:cNvPicPr>
          <p:nvPr/>
        </p:nvPicPr>
        <p:blipFill>
          <a:blip r:embed="rId3"/>
          <a:stretch>
            <a:fillRect/>
          </a:stretch>
        </p:blipFill>
        <p:spPr>
          <a:xfrm>
            <a:off x="1120775" y="1979295"/>
            <a:ext cx="5419090" cy="1863090"/>
          </a:xfrm>
          <a:prstGeom prst="rect">
            <a:avLst/>
          </a:prstGeom>
        </p:spPr>
      </p:pic>
      <p:sp>
        <p:nvSpPr>
          <p:cNvPr id="3" name="文本框 13"/>
          <p:cNvSpPr txBox="1"/>
          <p:nvPr/>
        </p:nvSpPr>
        <p:spPr>
          <a:xfrm>
            <a:off x="2534285" y="3877310"/>
            <a:ext cx="2150110" cy="337185"/>
          </a:xfrm>
          <a:prstGeom prst="rect">
            <a:avLst/>
          </a:prstGeom>
          <a:noFill/>
        </p:spPr>
        <p:txBody>
          <a:bodyPr wrap="square" rtlCol="0">
            <a:spAutoFit/>
          </a:bodyPr>
          <a:p>
            <a:r>
              <a:rPr lang="en-US" altLang="zh-CN" sz="1600"/>
              <a:t>Fig4. FMCW</a:t>
            </a:r>
            <a:r>
              <a:rPr lang="zh-CN" altLang="en-US" sz="1600"/>
              <a:t>雷达</a:t>
            </a:r>
            <a:endParaRPr lang="zh-CN" altLang="en-US" sz="1600"/>
          </a:p>
        </p:txBody>
      </p:sp>
      <p:sp>
        <p:nvSpPr>
          <p:cNvPr id="7" name="文本框 7"/>
          <p:cNvSpPr txBox="1"/>
          <p:nvPr>
            <p:custDataLst>
              <p:tags r:id="rId4"/>
            </p:custDataLst>
          </p:nvPr>
        </p:nvSpPr>
        <p:spPr>
          <a:xfrm>
            <a:off x="533392" y="4498303"/>
            <a:ext cx="8950465" cy="178371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毫米波雷达的</a:t>
            </a:r>
            <a:r>
              <a:rPr lang="zh-CN" altLang="en-US" sz="2000" b="1" dirty="0">
                <a:latin typeface="微软雅黑" panose="020B0503020204020204" pitchFamily="34" charset="-122"/>
                <a:ea typeface="微软雅黑" panose="020B0503020204020204" pitchFamily="34" charset="-122"/>
              </a:rPr>
              <a:t>特性：</a:t>
            </a:r>
            <a:endParaRPr lang="zh-CN" altLang="en-US" sz="2000" b="1"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rPr>
              <a:t>波长介于</a:t>
            </a:r>
            <a:r>
              <a:rPr lang="en-US" altLang="zh-CN" sz="2000" dirty="0">
                <a:latin typeface="微软雅黑" panose="020B0503020204020204" pitchFamily="34" charset="-122"/>
                <a:ea typeface="微软雅黑" panose="020B0503020204020204" pitchFamily="34" charset="-122"/>
              </a:rPr>
              <a:t>1-10mm</a:t>
            </a:r>
            <a:r>
              <a:rPr lang="zh-CN" altLang="en-US" sz="2000" dirty="0">
                <a:latin typeface="微软雅黑" panose="020B0503020204020204" pitchFamily="34" charset="-122"/>
                <a:ea typeface="微软雅黑" panose="020B0503020204020204" pitchFamily="34" charset="-122"/>
              </a:rPr>
              <a:t>，介于微波和厘米波</a:t>
            </a:r>
            <a:r>
              <a:rPr lang="zh-CN" altLang="en-US" sz="2000" dirty="0">
                <a:latin typeface="微软雅黑" panose="020B0503020204020204" pitchFamily="34" charset="-122"/>
                <a:ea typeface="微软雅黑" panose="020B0503020204020204" pitchFamily="34" charset="-122"/>
              </a:rPr>
              <a:t>之间。</a:t>
            </a:r>
            <a:endParaRPr lang="zh-CN" altLang="en-US" sz="2000"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charset="0"/>
              <a:buChar char=""/>
            </a:pPr>
            <a:r>
              <a:rPr lang="zh-CN" altLang="en-US" sz="2000" dirty="0">
                <a:latin typeface="微软雅黑" panose="020B0503020204020204" pitchFamily="34" charset="-122"/>
                <a:ea typeface="微软雅黑" panose="020B0503020204020204" pitchFamily="34" charset="-122"/>
              </a:rPr>
              <a:t>能够测量目标的位置、速度、</a:t>
            </a:r>
            <a:r>
              <a:rPr lang="zh-CN" altLang="en-US" sz="2000" dirty="0">
                <a:latin typeface="微软雅黑" panose="020B0503020204020204" pitchFamily="34" charset="-122"/>
                <a:ea typeface="微软雅黑" panose="020B0503020204020204" pitchFamily="34" charset="-122"/>
              </a:rPr>
              <a:t>角度。</a:t>
            </a:r>
            <a:endParaRPr lang="zh-CN" altLang="en-US" sz="2000" dirty="0">
              <a:latin typeface="微软雅黑" panose="020B0503020204020204" pitchFamily="34" charset="-122"/>
              <a:ea typeface="微软雅黑" panose="020B0503020204020204" pitchFamily="34" charset="-122"/>
            </a:endParaRPr>
          </a:p>
          <a:p>
            <a:pPr marL="800100" lvl="1" indent="-342900">
              <a:spcAft>
                <a:spcPts val="1200"/>
              </a:spcAft>
              <a:buFont typeface="Wingdings" panose="05000000000000000000" charset="0"/>
              <a:buChar char=""/>
            </a:pPr>
            <a:r>
              <a:rPr lang="zh-CN" altLang="en-US" sz="2000" dirty="0">
                <a:solidFill>
                  <a:srgbClr val="FF0000"/>
                </a:solidFill>
                <a:latin typeface="微软雅黑" panose="020B0503020204020204" pitchFamily="34" charset="-122"/>
                <a:ea typeface="微软雅黑" panose="020B0503020204020204" pitchFamily="34" charset="-122"/>
              </a:rPr>
              <a:t>全天候全天时检测</a:t>
            </a:r>
            <a:r>
              <a:rPr lang="zh-CN" altLang="en-US" sz="2000" dirty="0">
                <a:latin typeface="微软雅黑" panose="020B0503020204020204" pitchFamily="34" charset="-122"/>
                <a:ea typeface="微软雅黑" panose="020B0503020204020204" pitchFamily="34" charset="-122"/>
              </a:rPr>
              <a:t>，穿透能力强，抗干扰稳定性</a:t>
            </a:r>
            <a:r>
              <a:rPr lang="zh-CN" altLang="en-US" sz="2000" dirty="0">
                <a:latin typeface="微软雅黑" panose="020B0503020204020204" pitchFamily="34" charset="-122"/>
                <a:ea typeface="微软雅黑" panose="020B0503020204020204" pitchFamily="34" charset="-122"/>
              </a:rPr>
              <a:t>强。</a:t>
            </a:r>
            <a:endParaRPr lang="zh-CN" altLang="en-US" sz="2000" dirty="0">
              <a:latin typeface="微软雅黑" panose="020B0503020204020204" pitchFamily="34" charset="-122"/>
              <a:ea typeface="微软雅黑" panose="020B0503020204020204" pitchFamily="34" charset="-122"/>
            </a:endParaRPr>
          </a:p>
        </p:txBody>
      </p:sp>
      <p:pic>
        <p:nvPicPr>
          <p:cNvPr id="15" name="Picture 14"/>
          <p:cNvPicPr>
            <a:picLocks noChangeAspect="1"/>
          </p:cNvPicPr>
          <p:nvPr/>
        </p:nvPicPr>
        <p:blipFill>
          <a:blip r:embed="rId5"/>
          <a:srcRect r="1389" b="8233"/>
          <a:stretch>
            <a:fillRect/>
          </a:stretch>
        </p:blipFill>
        <p:spPr>
          <a:xfrm>
            <a:off x="6963410" y="1559560"/>
            <a:ext cx="4890135" cy="3135630"/>
          </a:xfrm>
          <a:prstGeom prst="rect">
            <a:avLst/>
          </a:prstGeom>
        </p:spPr>
      </p:pic>
      <p:sp>
        <p:nvSpPr>
          <p:cNvPr id="16" name="文本框 13"/>
          <p:cNvSpPr txBox="1"/>
          <p:nvPr/>
        </p:nvSpPr>
        <p:spPr>
          <a:xfrm>
            <a:off x="8005445" y="4907915"/>
            <a:ext cx="3140075" cy="337185"/>
          </a:xfrm>
          <a:prstGeom prst="rect">
            <a:avLst/>
          </a:prstGeom>
          <a:noFill/>
        </p:spPr>
        <p:txBody>
          <a:bodyPr wrap="square" rtlCol="0">
            <a:spAutoFit/>
          </a:bodyPr>
          <a:p>
            <a:r>
              <a:rPr lang="en-US" altLang="zh-CN" sz="1600"/>
              <a:t>Fig5. </a:t>
            </a:r>
            <a:r>
              <a:rPr lang="zh-CN" altLang="en-US" sz="1600"/>
              <a:t>雷达输出的点云</a:t>
            </a:r>
            <a:r>
              <a:rPr lang="zh-CN" altLang="en-US" sz="1600"/>
              <a:t>图像</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078" y="147222"/>
            <a:ext cx="4890444"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7" name="文本框 16"/>
          <p:cNvSpPr txBox="1"/>
          <p:nvPr>
            <p:custDataLst>
              <p:tags r:id="rId1"/>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车辆上的主要传感器</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custDataLst>
              <p:tags r:id="rId2"/>
            </p:custDataLst>
          </p:nvPr>
        </p:nvSpPr>
        <p:spPr>
          <a:xfrm>
            <a:off x="533392" y="1467448"/>
            <a:ext cx="8950465" cy="860425"/>
          </a:xfrm>
          <a:prstGeom prst="rect">
            <a:avLst/>
          </a:prstGeom>
          <a:noFill/>
        </p:spPr>
        <p:txBody>
          <a:bodyPr wrap="square" rtlCol="0">
            <a:spAutoFit/>
          </a:bodyPr>
          <a:p>
            <a:pPr marL="342900" indent="-342900">
              <a:spcAft>
                <a:spcPts val="12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激光和毫米波</a:t>
            </a:r>
            <a:r>
              <a:rPr lang="zh-CN" altLang="en-US" sz="2000" b="1" dirty="0">
                <a:latin typeface="微软雅黑" panose="020B0503020204020204" pitchFamily="34" charset="-122"/>
                <a:ea typeface="微软雅黑" panose="020B0503020204020204" pitchFamily="34" charset="-122"/>
              </a:rPr>
              <a:t>雷达对比</a:t>
            </a:r>
            <a:endParaRPr lang="zh-CN" altLang="en-US" sz="2000" b="1" dirty="0">
              <a:latin typeface="微软雅黑" panose="020B0503020204020204" pitchFamily="34" charset="-122"/>
              <a:ea typeface="微软雅黑" panose="020B0503020204020204" pitchFamily="34" charset="-122"/>
            </a:endParaRPr>
          </a:p>
          <a:p>
            <a:pPr lvl="1" indent="0">
              <a:spcAft>
                <a:spcPts val="1200"/>
              </a:spcAft>
              <a:buFont typeface="Wingdings" panose="05000000000000000000" charset="0"/>
              <a:buNone/>
            </a:pPr>
            <a:endParaRPr lang="zh-CN" altLang="en-US" sz="20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custDataLst>
              <p:tags r:id="rId3"/>
            </p:custDataLst>
          </p:nvPr>
        </p:nvPicPr>
        <p:blipFill>
          <a:blip r:embed="rId4"/>
          <a:stretch>
            <a:fillRect/>
          </a:stretch>
        </p:blipFill>
        <p:spPr>
          <a:xfrm>
            <a:off x="717550" y="2164715"/>
            <a:ext cx="3221990" cy="189230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884420" y="2172335"/>
            <a:ext cx="2209165" cy="1863090"/>
          </a:xfrm>
          <a:prstGeom prst="rect">
            <a:avLst/>
          </a:prstGeom>
        </p:spPr>
      </p:pic>
      <p:pic>
        <p:nvPicPr>
          <p:cNvPr id="10" name="图片 9"/>
          <p:cNvPicPr>
            <a:picLocks noChangeAspect="1"/>
          </p:cNvPicPr>
          <p:nvPr>
            <p:custDataLst>
              <p:tags r:id="rId7"/>
            </p:custDataLst>
          </p:nvPr>
        </p:nvPicPr>
        <p:blipFill>
          <a:blip r:embed="rId8"/>
          <a:stretch>
            <a:fillRect/>
          </a:stretch>
        </p:blipFill>
        <p:spPr>
          <a:xfrm>
            <a:off x="8489315" y="2164715"/>
            <a:ext cx="2290445" cy="1870075"/>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2459355" y="4726305"/>
            <a:ext cx="6151245" cy="1630045"/>
          </a:xfrm>
          <a:prstGeom prst="rect">
            <a:avLst/>
          </a:prstGeom>
        </p:spPr>
      </p:pic>
      <p:sp>
        <p:nvSpPr>
          <p:cNvPr id="12" name="文本框 11"/>
          <p:cNvSpPr txBox="1"/>
          <p:nvPr/>
        </p:nvSpPr>
        <p:spPr>
          <a:xfrm>
            <a:off x="1516380" y="4157980"/>
            <a:ext cx="1888490" cy="368300"/>
          </a:xfrm>
          <a:prstGeom prst="rect">
            <a:avLst/>
          </a:prstGeom>
          <a:noFill/>
        </p:spPr>
        <p:txBody>
          <a:bodyPr wrap="square" rtlCol="0">
            <a:spAutoFit/>
          </a:bodyPr>
          <a:p>
            <a:r>
              <a:rPr lang="zh-CN" altLang="en-US"/>
              <a:t>点云密度和</a:t>
            </a:r>
            <a:r>
              <a:rPr lang="zh-CN" altLang="en-US"/>
              <a:t>排布</a:t>
            </a:r>
            <a:endParaRPr lang="zh-CN" altLang="en-US"/>
          </a:p>
        </p:txBody>
      </p:sp>
      <p:sp>
        <p:nvSpPr>
          <p:cNvPr id="13" name="文本框 12"/>
          <p:cNvSpPr txBox="1"/>
          <p:nvPr>
            <p:custDataLst>
              <p:tags r:id="rId11"/>
            </p:custDataLst>
          </p:nvPr>
        </p:nvSpPr>
        <p:spPr>
          <a:xfrm>
            <a:off x="5151755" y="4196715"/>
            <a:ext cx="1830705" cy="368300"/>
          </a:xfrm>
          <a:prstGeom prst="rect">
            <a:avLst/>
          </a:prstGeom>
          <a:noFill/>
        </p:spPr>
        <p:txBody>
          <a:bodyPr wrap="square" rtlCol="0">
            <a:spAutoFit/>
          </a:bodyPr>
          <a:p>
            <a:r>
              <a:rPr lang="zh-CN" altLang="en-US"/>
              <a:t>锥状波束和</a:t>
            </a:r>
            <a:r>
              <a:rPr lang="zh-CN" altLang="en-US"/>
              <a:t>射线</a:t>
            </a:r>
            <a:endParaRPr lang="zh-CN" altLang="en-US"/>
          </a:p>
        </p:txBody>
      </p:sp>
      <p:sp>
        <p:nvSpPr>
          <p:cNvPr id="14" name="文本框 13"/>
          <p:cNvSpPr txBox="1"/>
          <p:nvPr>
            <p:custDataLst>
              <p:tags r:id="rId12"/>
            </p:custDataLst>
          </p:nvPr>
        </p:nvSpPr>
        <p:spPr>
          <a:xfrm>
            <a:off x="8709660" y="4157980"/>
            <a:ext cx="1830705" cy="368300"/>
          </a:xfrm>
          <a:prstGeom prst="rect">
            <a:avLst/>
          </a:prstGeom>
          <a:noFill/>
        </p:spPr>
        <p:txBody>
          <a:bodyPr wrap="square" rtlCol="0">
            <a:spAutoFit/>
          </a:bodyPr>
          <a:p>
            <a:pPr algn="ctr"/>
            <a:r>
              <a:rPr lang="zh-CN" altLang="en-US"/>
              <a:t>反射</a:t>
            </a:r>
            <a:endParaRPr lang="zh-CN" altLang="en-US"/>
          </a:p>
        </p:txBody>
      </p:sp>
      <p:sp>
        <p:nvSpPr>
          <p:cNvPr id="15" name="文本框 14"/>
          <p:cNvSpPr txBox="1"/>
          <p:nvPr>
            <p:custDataLst>
              <p:tags r:id="rId13"/>
            </p:custDataLst>
          </p:nvPr>
        </p:nvSpPr>
        <p:spPr>
          <a:xfrm>
            <a:off x="4044315" y="6353175"/>
            <a:ext cx="4052570" cy="368300"/>
          </a:xfrm>
          <a:prstGeom prst="rect">
            <a:avLst/>
          </a:prstGeom>
          <a:noFill/>
        </p:spPr>
        <p:txBody>
          <a:bodyPr wrap="square" rtlCol="0">
            <a:spAutoFit/>
          </a:bodyPr>
          <a:p>
            <a:r>
              <a:rPr lang="zh-CN" altLang="en-US"/>
              <a:t>毫米波雷达和激光雷达主要参数对比</a:t>
            </a:r>
            <a:r>
              <a:rPr lang="en-US" altLang="zh-CN" baseline="30000"/>
              <a:t>[3]</a:t>
            </a:r>
            <a:endParaRPr lang="en-US" altLang="zh-CN" baseline="30000"/>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fld>
            <a:endParaRPr lang="zh-CN" altLang="en-US" dirty="0"/>
          </a:p>
        </p:txBody>
      </p:sp>
      <p:sp>
        <p:nvSpPr>
          <p:cNvPr id="6" name="TextBox 8"/>
          <p:cNvSpPr txBox="1"/>
          <p:nvPr/>
        </p:nvSpPr>
        <p:spPr>
          <a:xfrm>
            <a:off x="751205" y="147320"/>
            <a:ext cx="5313680" cy="46037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多模态数据融合和车辆传感器简介</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pic>
        <p:nvPicPr>
          <p:cNvPr id="10" name="图片 9"/>
          <p:cNvPicPr>
            <a:picLocks noChangeAspect="1"/>
          </p:cNvPicPr>
          <p:nvPr>
            <p:custDataLst>
              <p:tags r:id="rId1"/>
            </p:custDataLst>
          </p:nvPr>
        </p:nvPicPr>
        <p:blipFill>
          <a:blip r:embed="rId2"/>
          <a:stretch>
            <a:fillRect/>
          </a:stretch>
        </p:blipFill>
        <p:spPr>
          <a:xfrm>
            <a:off x="349250" y="1490980"/>
            <a:ext cx="6120130" cy="243332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6853555" y="1384300"/>
            <a:ext cx="4823460" cy="2411730"/>
          </a:xfrm>
          <a:prstGeom prst="rect">
            <a:avLst/>
          </a:prstGeom>
        </p:spPr>
      </p:pic>
      <p:sp>
        <p:nvSpPr>
          <p:cNvPr id="12" name="文本框 11"/>
          <p:cNvSpPr txBox="1"/>
          <p:nvPr/>
        </p:nvSpPr>
        <p:spPr>
          <a:xfrm>
            <a:off x="349250" y="4665980"/>
            <a:ext cx="6460490" cy="1198880"/>
          </a:xfrm>
          <a:prstGeom prst="rect">
            <a:avLst/>
          </a:prstGeom>
          <a:noFill/>
        </p:spPr>
        <p:txBody>
          <a:bodyPr wrap="square" rtlCol="0">
            <a:spAutoFit/>
          </a:bodyPr>
          <a:p>
            <a:pPr marL="285750" indent="-285750">
              <a:buFont typeface="Wingdings" panose="05000000000000000000" charset="0"/>
              <a:buChar char="Ø"/>
            </a:pPr>
            <a:r>
              <a:rPr lang="zh-CN" altLang="en-US" b="1"/>
              <a:t>通过雷达与相机融合获得的优势</a:t>
            </a:r>
            <a:r>
              <a:rPr lang="en-US" altLang="zh-CN" b="1" baseline="30000"/>
              <a:t>[4]</a:t>
            </a:r>
            <a:r>
              <a:rPr lang="zh-CN" altLang="en-US"/>
              <a:t>：</a:t>
            </a:r>
            <a:endParaRPr lang="zh-CN" altLang="en-US"/>
          </a:p>
          <a:p>
            <a:r>
              <a:rPr lang="zh-CN" altLang="en-US"/>
              <a:t></a:t>
            </a:r>
            <a:r>
              <a:rPr lang="en-US" altLang="zh-CN"/>
              <a:t>1. </a:t>
            </a:r>
            <a:r>
              <a:rPr lang="zh-CN" altLang="en-US"/>
              <a:t>提升</a:t>
            </a:r>
            <a:r>
              <a:rPr lang="zh-CN" altLang="en-US">
                <a:solidFill>
                  <a:srgbClr val="FF0000"/>
                </a:solidFill>
              </a:rPr>
              <a:t>全天候全天时</a:t>
            </a:r>
            <a:r>
              <a:rPr lang="zh-CN" altLang="en-US"/>
              <a:t>的感知鲁棒性(雨、雪、雾霾等天气下)。</a:t>
            </a:r>
            <a:endParaRPr lang="zh-CN" altLang="en-US"/>
          </a:p>
          <a:p>
            <a:r>
              <a:rPr lang="zh-CN" altLang="en-US"/>
              <a:t></a:t>
            </a:r>
            <a:r>
              <a:rPr lang="en-US" altLang="zh-CN"/>
              <a:t>2. </a:t>
            </a:r>
            <a:r>
              <a:rPr lang="zh-CN" altLang="en-US"/>
              <a:t>提升目标的深度、速度等属性的预测精度。</a:t>
            </a:r>
            <a:endParaRPr lang="zh-CN" altLang="en-US"/>
          </a:p>
          <a:p>
            <a:r>
              <a:rPr lang="zh-CN" altLang="en-US"/>
              <a:t></a:t>
            </a:r>
            <a:r>
              <a:rPr lang="en-US" altLang="zh-CN"/>
              <a:t>3. </a:t>
            </a:r>
            <a:r>
              <a:rPr lang="zh-CN" altLang="en-US"/>
              <a:t>弥补Radar多径干扰、分类能力的不足。</a:t>
            </a:r>
            <a:endParaRPr lang="zh-CN" altLang="en-US"/>
          </a:p>
        </p:txBody>
      </p:sp>
      <p:sp>
        <p:nvSpPr>
          <p:cNvPr id="13" name="文本框 12"/>
          <p:cNvSpPr txBox="1"/>
          <p:nvPr/>
        </p:nvSpPr>
        <p:spPr>
          <a:xfrm>
            <a:off x="6572885" y="4665980"/>
            <a:ext cx="5313680" cy="1198880"/>
          </a:xfrm>
          <a:prstGeom prst="rect">
            <a:avLst/>
          </a:prstGeom>
          <a:noFill/>
        </p:spPr>
        <p:txBody>
          <a:bodyPr wrap="square" rtlCol="0">
            <a:spAutoFit/>
          </a:bodyPr>
          <a:p>
            <a:pPr marL="285750" indent="-285750">
              <a:buFont typeface="Wingdings" panose="05000000000000000000" charset="0"/>
              <a:buChar char="Ø"/>
            </a:pPr>
            <a:r>
              <a:rPr lang="zh-CN" altLang="en-US" b="1"/>
              <a:t>一些需要解决的问题</a:t>
            </a:r>
            <a:r>
              <a:rPr lang="zh-CN" altLang="en-US"/>
              <a:t>：</a:t>
            </a:r>
            <a:endParaRPr lang="zh-CN" altLang="en-US"/>
          </a:p>
          <a:p>
            <a:r>
              <a:rPr lang="zh-CN" altLang="en-US"/>
              <a:t></a:t>
            </a:r>
            <a:r>
              <a:rPr lang="en-US" altLang="zh-CN"/>
              <a:t>1. </a:t>
            </a:r>
            <a:r>
              <a:rPr lang="zh-CN" altLang="en-US"/>
              <a:t>传感器的信噪比不同带来的特征融合问题。</a:t>
            </a:r>
            <a:endParaRPr lang="zh-CN" altLang="en-US"/>
          </a:p>
          <a:p>
            <a:r>
              <a:rPr lang="zh-CN" altLang="en-US"/>
              <a:t></a:t>
            </a:r>
            <a:r>
              <a:rPr lang="en-US" altLang="zh-CN"/>
              <a:t>2. </a:t>
            </a:r>
            <a:r>
              <a:rPr lang="zh-CN" altLang="en-US"/>
              <a:t>降低系统运行的实时性。</a:t>
            </a:r>
            <a:endParaRPr lang="zh-CN" altLang="en-US"/>
          </a:p>
          <a:p>
            <a:r>
              <a:rPr lang="zh-CN" altLang="en-US"/>
              <a:t></a:t>
            </a:r>
            <a:r>
              <a:rPr lang="en-US" altLang="zh-CN"/>
              <a:t>3. </a:t>
            </a:r>
            <a:r>
              <a:rPr lang="zh-CN" altLang="en-US"/>
              <a:t>融合算法复杂度提高(融合阶段、模态对齐等)。</a:t>
            </a:r>
            <a:endParaRPr lang="zh-CN" altLang="en-US"/>
          </a:p>
        </p:txBody>
      </p:sp>
      <p:sp>
        <p:nvSpPr>
          <p:cNvPr id="17" name="文本框 16"/>
          <p:cNvSpPr txBox="1"/>
          <p:nvPr>
            <p:custDataLst>
              <p:tags r:id="rId5"/>
            </p:custDataLst>
          </p:nvPr>
        </p:nvSpPr>
        <p:spPr>
          <a:xfrm>
            <a:off x="349250" y="924560"/>
            <a:ext cx="5454650" cy="398780"/>
          </a:xfrm>
          <a:prstGeom prst="rect">
            <a:avLst/>
          </a:prstGeom>
          <a:noFill/>
        </p:spPr>
        <p:txBody>
          <a:bodyPr wrap="square" rtlCol="0">
            <a:spAutoFit/>
          </a:bodyPr>
          <a:p>
            <a:r>
              <a:rPr lang="zh-CN" altLang="en-US" sz="2000" dirty="0">
                <a:latin typeface="微软雅黑" panose="020B0503020204020204" pitchFamily="34" charset="-122"/>
                <a:ea typeface="微软雅黑" panose="020B0503020204020204" pitchFamily="34" charset="-122"/>
              </a:rPr>
              <a:t>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多传感器融合的</a:t>
            </a:r>
            <a:r>
              <a:rPr lang="zh-CN" altLang="en-US" sz="2000" dirty="0">
                <a:latin typeface="微软雅黑" panose="020B0503020204020204" pitchFamily="34" charset="-122"/>
                <a:ea typeface="微软雅黑" panose="020B0503020204020204" pitchFamily="34" charset="-122"/>
              </a:rPr>
              <a:t>必要性</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349250" y="2028190"/>
            <a:ext cx="809625" cy="219075"/>
          </a:xfrm>
          <a:prstGeom prst="rect">
            <a:avLst/>
          </a:prstGeom>
          <a:noFill/>
          <a:ln w="381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6"/>
            </p:custDataLst>
          </p:nvPr>
        </p:nvSpPr>
        <p:spPr>
          <a:xfrm>
            <a:off x="349250" y="2707640"/>
            <a:ext cx="1085850" cy="428625"/>
          </a:xfrm>
          <a:prstGeom prst="rect">
            <a:avLst/>
          </a:prstGeom>
          <a:noFill/>
          <a:ln w="381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custDataLst>
              <p:tags r:id="rId7"/>
            </p:custDataLst>
          </p:nvPr>
        </p:nvSpPr>
        <p:spPr>
          <a:xfrm>
            <a:off x="349250" y="3596640"/>
            <a:ext cx="1076325" cy="228600"/>
          </a:xfrm>
          <a:prstGeom prst="rect">
            <a:avLst/>
          </a:prstGeom>
          <a:noFill/>
          <a:ln w="381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8"/>
          <p:cNvSpPr txBox="1"/>
          <p:nvPr/>
        </p:nvSpPr>
        <p:spPr>
          <a:xfrm>
            <a:off x="882649" y="135230"/>
            <a:ext cx="401574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目录</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灯片编号占位符 2"/>
          <p:cNvSpPr>
            <a:spLocks noGrp="1"/>
          </p:cNvSpPr>
          <p:nvPr>
            <p:ph type="sldNum" sz="quarter" idx="12"/>
          </p:nvPr>
        </p:nvSpPr>
        <p:spPr/>
        <p:txBody>
          <a:bodyPr/>
          <a:lstStyle/>
          <a:p>
            <a:fld id="{E90303BD-27E7-44B1-9354-C9A836F9E9C5}" type="slidenum">
              <a:rPr lang="zh-CN" altLang="en-US" smtClean="0"/>
            </a:fld>
            <a:endParaRPr lang="zh-CN" altLang="en-US"/>
          </a:p>
        </p:txBody>
      </p:sp>
      <p:grpSp>
        <p:nvGrpSpPr>
          <p:cNvPr id="7" name="组合 6"/>
          <p:cNvGrpSpPr/>
          <p:nvPr/>
        </p:nvGrpSpPr>
        <p:grpSpPr>
          <a:xfrm>
            <a:off x="1746087" y="1737355"/>
            <a:ext cx="7961630" cy="750817"/>
            <a:chOff x="1893837" y="2008156"/>
            <a:chExt cx="7961630" cy="750817"/>
          </a:xfrm>
        </p:grpSpPr>
        <p:sp>
          <p:nvSpPr>
            <p:cNvPr id="18" name="文本框 17"/>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One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线连接符 23"/>
            <p:cNvCxnSpPr/>
            <p:nvPr/>
          </p:nvCxnSpPr>
          <p:spPr>
            <a:xfrm>
              <a:off x="2676955" y="2495206"/>
              <a:ext cx="575691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893837" y="2062402"/>
              <a:ext cx="618022" cy="629497"/>
              <a:chOff x="1893837" y="2062402"/>
              <a:chExt cx="618022" cy="629497"/>
            </a:xfrm>
          </p:grpSpPr>
          <p:sp>
            <p:nvSpPr>
              <p:cNvPr id="23"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24" name="文本框 23"/>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 name="文本框 20"/>
            <p:cNvSpPr txBox="1"/>
            <p:nvPr/>
          </p:nvSpPr>
          <p:spPr>
            <a:xfrm>
              <a:off x="2511692" y="2008156"/>
              <a:ext cx="7343775"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多模态数据融合和</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车辆传感器简介</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6" name="组合 75"/>
          <p:cNvGrpSpPr/>
          <p:nvPr/>
        </p:nvGrpSpPr>
        <p:grpSpPr>
          <a:xfrm>
            <a:off x="1763814" y="3231319"/>
            <a:ext cx="5345014" cy="792762"/>
            <a:chOff x="1893837" y="1966211"/>
            <a:chExt cx="5345014" cy="792762"/>
          </a:xfrm>
        </p:grpSpPr>
        <p:sp>
          <p:nvSpPr>
            <p:cNvPr id="77" name="文本框 76"/>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Two</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8" name="直线连接符 23"/>
            <p:cNvCxnSpPr/>
            <p:nvPr/>
          </p:nvCxnSpPr>
          <p:spPr>
            <a:xfrm>
              <a:off x="2693078" y="2495402"/>
              <a:ext cx="3966845" cy="254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1893837" y="2062402"/>
              <a:ext cx="618022" cy="629497"/>
              <a:chOff x="1893837" y="2062402"/>
              <a:chExt cx="618022" cy="629497"/>
            </a:xfrm>
          </p:grpSpPr>
          <p:sp>
            <p:nvSpPr>
              <p:cNvPr id="81"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2"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83" name="文本框 82"/>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0" name="文本框 79"/>
            <p:cNvSpPr txBox="1"/>
            <p:nvPr/>
          </p:nvSpPr>
          <p:spPr>
            <a:xfrm>
              <a:off x="2525003" y="1966211"/>
              <a:ext cx="4713848" cy="52197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目前主流融合技术</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介绍</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4" name="组合 83"/>
          <p:cNvGrpSpPr/>
          <p:nvPr/>
        </p:nvGrpSpPr>
        <p:grpSpPr>
          <a:xfrm>
            <a:off x="1777398" y="4843817"/>
            <a:ext cx="4216400" cy="818663"/>
            <a:chOff x="1893837" y="1940310"/>
            <a:chExt cx="4216400" cy="818663"/>
          </a:xfrm>
        </p:grpSpPr>
        <p:sp>
          <p:nvSpPr>
            <p:cNvPr id="85" name="文本框 84"/>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Part Three</a:t>
              </a:r>
              <a:endParaRPr kumimoji="1" lang="en-US" altLang="zh-CN" sz="1050" spc="3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86" name="直线连接符 23"/>
            <p:cNvCxnSpPr/>
            <p:nvPr/>
          </p:nvCxnSpPr>
          <p:spPr>
            <a:xfrm flipV="1">
              <a:off x="2693078" y="2491592"/>
              <a:ext cx="3297555" cy="38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893837" y="2062402"/>
              <a:ext cx="618022" cy="629497"/>
              <a:chOff x="1893837" y="2062402"/>
              <a:chExt cx="618022" cy="629497"/>
            </a:xfrm>
          </p:grpSpPr>
          <p:sp>
            <p:nvSpPr>
              <p:cNvPr id="89" name="圆角矩形 62"/>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0" name="圆角矩形 20"/>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91" name="文本框 90"/>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8" name="文本框 87"/>
            <p:cNvSpPr txBox="1"/>
            <p:nvPr/>
          </p:nvSpPr>
          <p:spPr>
            <a:xfrm>
              <a:off x="2585987" y="1940310"/>
              <a:ext cx="3524250" cy="521970"/>
            </a:xfrm>
            <a:prstGeom prst="rect">
              <a:avLst/>
            </a:prstGeom>
            <a:noFill/>
          </p:spPr>
          <p:txBody>
            <a:bodyPr wrap="square" rtlCol="0">
              <a:spAutoFit/>
            </a:bodyPr>
            <a:lstStyle/>
            <a:p>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未来的</a:t>
              </a:r>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机遇和挑战</a:t>
              </a:r>
              <a:endPar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sp>
        <p:nvSpPr>
          <p:cNvPr id="8" name="5-Point Star 7"/>
          <p:cNvSpPr/>
          <p:nvPr/>
        </p:nvSpPr>
        <p:spPr>
          <a:xfrm>
            <a:off x="1264920" y="3439795"/>
            <a:ext cx="356870" cy="332105"/>
          </a:xfrm>
          <a:prstGeom prst="star5">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UNIT_PLACING_PICTURE_USER_VIEWPORT" val="{&quot;height&quot;:10560,&quot;width&quot;:15075}"/>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UNIT_TABLE_BEAUTIFY" val="smartTable{e567286b-6253-48a1-9c2c-1999359732ef}"/>
  <p:tag name="TABLE_ENDDRAG_ORIGIN_RECT" val="946*237"/>
  <p:tag name="TABLE_ENDDRAG_RECT" val="13*362*947*237"/>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PP_MARK_KEY" val="9265dac2-7fe8-4af7-9050-1d52a5db4070"/>
  <p:tag name="COMMONDATA" val="eyJoZGlkIjoiNDc2MTgyNzQxYjJmNTllYjM5YTgzZmYwOTRhYjdlOTI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TABLE_BEAUTIFY" val="smartTable{cba5bdc9-23fc-453a-b412-61e29dd89c99}"/>
  <p:tag name="TABLE_ENDDRAG_ORIGIN_RECT" val="901*326"/>
  <p:tag name="TABLE_ENDDRAG_RECT" val="27*138*901*326"/>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w="38100">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3198</Words>
  <Application>WPS 演示</Application>
  <PresentationFormat>宽屏</PresentationFormat>
  <Paragraphs>376</Paragraphs>
  <Slides>20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微软雅黑 Light</vt:lpstr>
      <vt:lpstr>微软雅黑</vt:lpstr>
      <vt:lpstr>Wingdings</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Hooden Wan</cp:lastModifiedBy>
  <cp:revision>890</cp:revision>
  <dcterms:created xsi:type="dcterms:W3CDTF">2023-02-12T04:35:00Z</dcterms:created>
  <dcterms:modified xsi:type="dcterms:W3CDTF">2023-02-12T07:19:13Z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97271408EE9A471EB8598AF10E3E85C4</vt:lpwstr>
  </property>
</Properties>
</file>